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62" r:id="rId2"/>
    <p:sldId id="383" r:id="rId3"/>
    <p:sldId id="389" r:id="rId4"/>
    <p:sldId id="386" r:id="rId5"/>
    <p:sldId id="393" r:id="rId6"/>
    <p:sldId id="377" r:id="rId7"/>
    <p:sldId id="394" r:id="rId8"/>
    <p:sldId id="408" r:id="rId9"/>
    <p:sldId id="395" r:id="rId10"/>
    <p:sldId id="396" r:id="rId11"/>
    <p:sldId id="397" r:id="rId12"/>
    <p:sldId id="404" r:id="rId13"/>
    <p:sldId id="431" r:id="rId14"/>
    <p:sldId id="432" r:id="rId15"/>
    <p:sldId id="401" r:id="rId16"/>
    <p:sldId id="405" r:id="rId17"/>
    <p:sldId id="344" r:id="rId18"/>
    <p:sldId id="406" r:id="rId19"/>
    <p:sldId id="391" r:id="rId20"/>
    <p:sldId id="385" r:id="rId21"/>
    <p:sldId id="409" r:id="rId22"/>
    <p:sldId id="387" r:id="rId23"/>
  </p:sldIdLst>
  <p:sldSz cx="9144000" cy="6858000" type="screen4x3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grén Niklas" initials="SN" lastIdx="149" clrIdx="0">
    <p:extLst>
      <p:ext uri="{19B8F6BF-5375-455C-9EA6-DF929625EA0E}">
        <p15:presenceInfo xmlns:p15="http://schemas.microsoft.com/office/powerpoint/2012/main" userId="S-1-5-21-1645522239-2049760794-725345543-46634" providerId="AD"/>
      </p:ext>
    </p:extLst>
  </p:cmAuthor>
  <p:cmAuthor id="2" name="Östlund Camilla" initials="ÖC" lastIdx="3" clrIdx="1">
    <p:extLst>
      <p:ext uri="{19B8F6BF-5375-455C-9EA6-DF929625EA0E}">
        <p15:presenceInfo xmlns:p15="http://schemas.microsoft.com/office/powerpoint/2012/main" userId="S-1-5-21-1645522239-2049760794-725345543-48329" providerId="AD"/>
      </p:ext>
    </p:extLst>
  </p:cmAuthor>
  <p:cmAuthor id="3" name="Westerberg Anna" initials="WA" lastIdx="1" clrIdx="2">
    <p:extLst>
      <p:ext uri="{19B8F6BF-5375-455C-9EA6-DF929625EA0E}">
        <p15:presenceInfo xmlns:p15="http://schemas.microsoft.com/office/powerpoint/2012/main" userId="S-1-5-21-1645522239-2049760794-725345543-308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5A"/>
    <a:srgbClr val="584D29"/>
    <a:srgbClr val="481242"/>
    <a:srgbClr val="40CAAE"/>
    <a:srgbClr val="47453C"/>
    <a:srgbClr val="EAF0F2"/>
    <a:srgbClr val="481258"/>
    <a:srgbClr val="4B2942"/>
    <a:srgbClr val="A89D90"/>
    <a:srgbClr val="A2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just format 3 - Dekorfär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just forma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47" autoAdjust="0"/>
    <p:restoredTop sz="94906" autoAdjust="0"/>
  </p:normalViewPr>
  <p:slideViewPr>
    <p:cSldViewPr snapToGrid="0" showGuides="1">
      <p:cViewPr varScale="1">
        <p:scale>
          <a:sx n="75" d="100"/>
          <a:sy n="75" d="100"/>
        </p:scale>
        <p:origin x="821" y="58"/>
      </p:cViewPr>
      <p:guideLst>
        <p:guide orient="horz" pos="2183"/>
        <p:guide pos="290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266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646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6D8D3-768F-40B7-B92B-C71B8D95E58F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646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6CFF5-C686-4EA8-BCAE-CF83966C6E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0259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6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41233-75C2-4105-94CC-0E108BF7C193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4AFF7-8192-495D-AA68-988046704F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880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1946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2608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14DAE-B3B4-0C29-B288-3AE23F9B7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A0252D6-ADCD-881D-4AB4-82C1B2EEE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928C621-4502-D93B-D090-CDEAAB9E60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7C5B3F8-85FA-41AF-A22B-5FEAC15E79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5566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90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BD53E-3594-4F2D-FFB3-C44E12DB1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F26D5D8-9A6E-2068-DACF-88913CC6EE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2F26FB02-CD77-B671-6D2A-7DB9536DC5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42D40-C4D7-459A-A4B6-13C23418D5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5935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8685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4AFF7-8192-495D-AA68-988046704F6B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8759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797" y="256374"/>
            <a:ext cx="8458734" cy="52993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797" y="252811"/>
            <a:ext cx="8458734" cy="531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66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22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825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Clr>
                <a:srgbClr val="A2AD00"/>
              </a:buClr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6886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36244" y="196680"/>
            <a:ext cx="8861988" cy="530143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59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851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238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98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5132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27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7193-7D85-4E5D-BC8B-7BFE3CEEF5C0}" type="datetimeFigureOut">
              <a:rPr lang="sv-SE" smtClean="0"/>
              <a:t>2025-02-05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992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Förnamn Efternamn</a:t>
            </a:r>
          </a:p>
          <a:p>
            <a:r>
              <a:rPr lang="sv-SE" dirty="0" err="1"/>
              <a:t>OrgE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4784F-B632-4889-8EF5-1B8631D5D24A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250" y="6024058"/>
            <a:ext cx="1800000" cy="48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787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ndara" panose="020E0502030303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49370" y="2718077"/>
            <a:ext cx="8445260" cy="2823587"/>
          </a:xfrm>
          <a:solidFill>
            <a:srgbClr val="00465A">
              <a:alpha val="70000"/>
            </a:srgbClr>
          </a:solidFill>
        </p:spPr>
        <p:txBody>
          <a:bodyPr anchor="ctr">
            <a:normAutofit/>
          </a:bodyPr>
          <a:lstStyle/>
          <a:p>
            <a:r>
              <a:rPr lang="sv-SE" b="1" noProof="0" dirty="0"/>
              <a:t>Doktorandenkät 2024</a:t>
            </a:r>
            <a:endParaRPr lang="sv-SE" sz="4800" b="1" noProof="0" dirty="0"/>
          </a:p>
        </p:txBody>
      </p:sp>
    </p:spTree>
    <p:extLst>
      <p:ext uri="{BB962C8B-B14F-4D97-AF65-F5344CB8AC3E}">
        <p14:creationId xmlns:p14="http://schemas.microsoft.com/office/powerpoint/2010/main" val="56155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E5714-E75E-96C1-CFF9-E8127920D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16AF0E-BCEB-A0FD-BFAF-4204F05D6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79102"/>
            <a:ext cx="8058150" cy="4422406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sv-SE" sz="3200" noProof="0" dirty="0"/>
              <a:t>Doktoranderna instämmer i hög eller mycket hög grad:</a:t>
            </a:r>
          </a:p>
          <a:p>
            <a:pPr lvl="0"/>
            <a:r>
              <a:rPr lang="sv-SE" sz="3200" dirty="0"/>
              <a:t>63 % </a:t>
            </a:r>
            <a:r>
              <a:rPr lang="sv-SE" sz="3200" noProof="0" dirty="0"/>
              <a:t>Deltagit i högre seminarier utanför sina kurser </a:t>
            </a:r>
            <a:r>
              <a:rPr lang="sv-SE" sz="2800" noProof="0" dirty="0"/>
              <a:t>(39 %).</a:t>
            </a:r>
          </a:p>
          <a:p>
            <a:r>
              <a:rPr lang="sv-SE" sz="3200" dirty="0"/>
              <a:t>38 % Upplevt att seminarieverksamheten vid FHS varit givande/stimulerande.</a:t>
            </a:r>
            <a:endParaRPr lang="sv-SE" sz="3200" dirty="0">
              <a:solidFill>
                <a:srgbClr val="000000"/>
              </a:solidFill>
            </a:endParaRPr>
          </a:p>
          <a:p>
            <a:r>
              <a:rPr lang="sv-SE" sz="3200" dirty="0"/>
              <a:t>40 % Det finns goda förutsättningar för utbyte med forskare inom områden som är relevanta för mitt arbete.</a:t>
            </a:r>
          </a:p>
          <a:p>
            <a:r>
              <a:rPr lang="sv-SE" sz="3200" dirty="0"/>
              <a:t>43 % Det är lätt att få tillgång till forskarnas arbete och vetenskapliga kontakter. 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307FEEC6-4299-89E3-6880-BB7C697F2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Miljö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786FEF14-BECD-AB3C-B82A-45B821B6E93B}"/>
              </a:ext>
            </a:extLst>
          </p:cNvPr>
          <p:cNvSpPr txBox="1"/>
          <p:nvPr/>
        </p:nvSpPr>
        <p:spPr>
          <a:xfrm>
            <a:off x="307975" y="6385403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noProof="0" dirty="0"/>
              <a:t>Inom parentes = resultat från 2022</a:t>
            </a:r>
          </a:p>
        </p:txBody>
      </p:sp>
    </p:spTree>
    <p:extLst>
      <p:ext uri="{BB962C8B-B14F-4D97-AF65-F5344CB8AC3E}">
        <p14:creationId xmlns:p14="http://schemas.microsoft.com/office/powerpoint/2010/main" val="67406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253D6-DC18-C6A5-B623-6BC67EFF4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1D21F49B-6B44-BD14-7A60-238E89E5F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Miljö  </a:t>
            </a:r>
            <a:r>
              <a:rPr lang="sv-SE" sz="2700" noProof="0" dirty="0">
                <a:solidFill>
                  <a:schemeClr val="bg1"/>
                </a:solidFill>
              </a:rPr>
              <a:t>(forts.)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5BA6921-D354-EBEE-4B2E-A62057AFC520}"/>
              </a:ext>
            </a:extLst>
          </p:cNvPr>
          <p:cNvSpPr txBox="1"/>
          <p:nvPr/>
        </p:nvSpPr>
        <p:spPr>
          <a:xfrm>
            <a:off x="319698" y="6328390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noProof="0" dirty="0"/>
              <a:t>Inom parentes = resultat från 2022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AFDAEF3-00EA-04A2-C934-17F3AB6BCCF9}"/>
              </a:ext>
            </a:extLst>
          </p:cNvPr>
          <p:cNvSpPr txBox="1"/>
          <p:nvPr/>
        </p:nvSpPr>
        <p:spPr>
          <a:xfrm>
            <a:off x="628650" y="1562722"/>
            <a:ext cx="8093319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v-SE" sz="2800" noProof="0" dirty="0">
                <a:latin typeface="Candara" panose="020E0502030303020204" pitchFamily="34" charset="0"/>
              </a:rPr>
              <a:t>Doktoranderna instämmer i hög eller mycket hög grad:</a:t>
            </a:r>
            <a:endParaRPr lang="sv-SE" sz="2800" b="0" i="0" u="none" strike="noStrike" baseline="0" noProof="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800" b="0" i="0" u="none" strike="noStrike" baseline="0" noProof="0" dirty="0">
                <a:solidFill>
                  <a:srgbClr val="000000"/>
                </a:solidFill>
                <a:latin typeface="Candara" panose="020E0502030303020204" pitchFamily="34" charset="0"/>
              </a:rPr>
              <a:t>56 % Upplevt att kraven på doktoranden varit tydliga (66 %).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800" b="0" i="0" u="none" strike="noStrike" baseline="0" noProof="0" dirty="0">
                <a:solidFill>
                  <a:srgbClr val="000000"/>
                </a:solidFill>
                <a:latin typeface="Candara" panose="020E0502030303020204" pitchFamily="34" charset="0"/>
              </a:rPr>
              <a:t>23 % Doktorandernas rättigheter och skyldigheter är tydliga.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800" b="0" i="0" u="none" strike="noStrike" baseline="0" noProof="0" dirty="0">
                <a:solidFill>
                  <a:srgbClr val="000000"/>
                </a:solidFill>
                <a:latin typeface="Candara" panose="020E0502030303020204" pitchFamily="34" charset="0"/>
              </a:rPr>
              <a:t>25 % Frågor som rör doktorander hanteras på ett rättssäkert sätt.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rgbClr val="000000"/>
                </a:solidFill>
                <a:latin typeface="Candara" panose="020E0502030303020204" pitchFamily="34" charset="0"/>
              </a:rPr>
              <a:t>40 % Upplevt press/stress som gett negativa erfarenheter (54 %).</a:t>
            </a:r>
          </a:p>
          <a:p>
            <a:pPr algn="l"/>
            <a:endParaRPr lang="sv-SE" sz="1800" b="0" i="0" u="none" strike="noStrike" baseline="0" noProof="0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929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1BDE6-3E31-86C9-FE5A-3F3DD3EAE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05DD94-2C42-9CB6-A1F1-D6C666CB5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767174"/>
            <a:ext cx="8175381" cy="458673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v-SE" sz="3200" noProof="0" dirty="0"/>
              <a:t>Doktoranderna instämmer i hög eller mycket hög grad:</a:t>
            </a:r>
          </a:p>
          <a:p>
            <a:r>
              <a:rPr lang="sv-SE" sz="3200" dirty="0"/>
              <a:t>33 % Haft medinflytande vid ämne och institution. </a:t>
            </a:r>
          </a:p>
          <a:p>
            <a:r>
              <a:rPr lang="sv-SE" sz="3200" dirty="0"/>
              <a:t>48 % Den studiesociala miljön är sammantaget god. </a:t>
            </a:r>
          </a:p>
          <a:p>
            <a:r>
              <a:rPr lang="sv-SE" sz="3200" dirty="0"/>
              <a:t>90 %  Arbetat så självständigt som de önskat (92 %).</a:t>
            </a:r>
          </a:p>
          <a:p>
            <a:endParaRPr lang="sv-SE" sz="2400" noProof="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4418AD68-FA97-A454-2F36-982A5DD2A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5614"/>
            <a:ext cx="7886700" cy="1235074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Miljö  </a:t>
            </a:r>
            <a:r>
              <a:rPr lang="sv-SE" sz="2700" noProof="0" dirty="0">
                <a:solidFill>
                  <a:schemeClr val="bg1"/>
                </a:solidFill>
              </a:rPr>
              <a:t>(forts.)</a:t>
            </a:r>
            <a:br>
              <a:rPr lang="sv-SE" sz="2200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939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32794" y="1998538"/>
            <a:ext cx="7677150" cy="4157034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sv-SE" sz="2400" noProof="0" dirty="0"/>
              <a:t>Frågor  om diskriminering </a:t>
            </a:r>
            <a:r>
              <a:rPr lang="sv-SE" sz="2400" noProof="0" dirty="0" err="1"/>
              <a:t>pga</a:t>
            </a:r>
            <a:r>
              <a:rPr lang="sv-SE" sz="2400" noProof="0" dirty="0"/>
              <a:t>:</a:t>
            </a:r>
          </a:p>
          <a:p>
            <a:r>
              <a:rPr lang="sv-SE" sz="2400" noProof="0" dirty="0"/>
              <a:t>kön </a:t>
            </a:r>
          </a:p>
          <a:p>
            <a:r>
              <a:rPr lang="sv-SE" sz="2400" noProof="0" dirty="0"/>
              <a:t>könstillhörighet </a:t>
            </a:r>
          </a:p>
          <a:p>
            <a:r>
              <a:rPr lang="sv-SE" sz="2400" noProof="0" dirty="0"/>
              <a:t>etnisk tillhörighet, religion eller annan trosuppfattning </a:t>
            </a:r>
          </a:p>
          <a:p>
            <a:r>
              <a:rPr lang="sv-SE" sz="2400" noProof="0" dirty="0"/>
              <a:t>sexuell läggning </a:t>
            </a:r>
          </a:p>
          <a:p>
            <a:r>
              <a:rPr lang="sv-SE" sz="2400" noProof="0" dirty="0"/>
              <a:t>funktionshinder </a:t>
            </a:r>
          </a:p>
          <a:p>
            <a:pPr marL="0" indent="0">
              <a:buNone/>
            </a:pPr>
            <a:endParaRPr lang="sv-SE" sz="2400" noProof="0" dirty="0"/>
          </a:p>
          <a:p>
            <a:pPr marL="0" indent="0">
              <a:buNone/>
            </a:pPr>
            <a:r>
              <a:rPr lang="sv-SE" sz="2400" noProof="0" dirty="0"/>
              <a:t>Frågor fördelade på: </a:t>
            </a:r>
          </a:p>
          <a:p>
            <a:r>
              <a:rPr lang="sv-SE" sz="2400" noProof="0" dirty="0"/>
              <a:t>Andra forskarstuderande</a:t>
            </a:r>
          </a:p>
          <a:p>
            <a:r>
              <a:rPr lang="sv-SE" sz="2400" noProof="0" dirty="0"/>
              <a:t>Lärare eller annan undervisande personal</a:t>
            </a:r>
          </a:p>
          <a:p>
            <a:r>
              <a:rPr lang="sv-SE" sz="2400" noProof="0" dirty="0"/>
              <a:t>Handledare</a:t>
            </a:r>
          </a:p>
          <a:p>
            <a:r>
              <a:rPr lang="sv-SE" sz="2400" noProof="0" dirty="0"/>
              <a:t>Administrativ personal</a:t>
            </a:r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25370"/>
            <a:ext cx="7886700" cy="1325563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Diskriminering</a:t>
            </a:r>
            <a:endParaRPr lang="sv-SE" sz="20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379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621490"/>
            <a:ext cx="8316058" cy="4351338"/>
          </a:xfrm>
        </p:spPr>
        <p:txBody>
          <a:bodyPr>
            <a:noAutofit/>
          </a:bodyPr>
          <a:lstStyle/>
          <a:p>
            <a:r>
              <a:rPr lang="sv-SE" sz="2700" noProof="0" dirty="0"/>
              <a:t>Andra doktorander: 3 % anger etnisk tillhörighet, religion eller annan trosuppfattning. </a:t>
            </a:r>
          </a:p>
          <a:p>
            <a:r>
              <a:rPr lang="sv-SE" sz="2700" noProof="0" dirty="0"/>
              <a:t>Lärare eller annan undervisande personal 7 % </a:t>
            </a:r>
            <a:r>
              <a:rPr lang="sv-SE" sz="2700" noProof="0"/>
              <a:t>anger kön, </a:t>
            </a:r>
            <a:r>
              <a:rPr lang="sv-SE" sz="2700" noProof="0" dirty="0"/>
              <a:t>3</a:t>
            </a:r>
            <a:r>
              <a:rPr lang="sv-SE" sz="2700" noProof="0"/>
              <a:t>% könstillhörighet,  </a:t>
            </a:r>
            <a:r>
              <a:rPr lang="sv-SE" sz="2700" noProof="0" dirty="0"/>
              <a:t>3 % etnisk tillhörighet, religion eller annan trosuppfattning. </a:t>
            </a:r>
          </a:p>
          <a:p>
            <a:r>
              <a:rPr lang="sv-SE" sz="2700" noProof="0" dirty="0"/>
              <a:t>Handledare: 3 % kön, 3 % funktionshinder.</a:t>
            </a:r>
          </a:p>
          <a:p>
            <a:r>
              <a:rPr lang="sv-SE" sz="2700" noProof="0" dirty="0"/>
              <a:t>Administrativ personal: 3 % svarat ”vill ej svara” på alla alternativ.</a:t>
            </a:r>
          </a:p>
          <a:p>
            <a:r>
              <a:rPr lang="sv-SE" sz="2700" noProof="0" dirty="0"/>
              <a:t>Alla har svarat nej på frågan om de utsatts för sexuella trakasserier.</a:t>
            </a:r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629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 Diskriminering av…</a:t>
            </a:r>
            <a:endParaRPr lang="sv-SE" sz="1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109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D6CC9-F238-A284-D0F6-5CB1F7C28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6F8125-0E48-310C-1545-216736C55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739169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Betydelsen av FHS</a:t>
            </a:r>
            <a:endParaRPr lang="sv-SE" sz="2000" noProof="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0F018E-D714-11CD-1CD1-9B21B6993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158" y="2307814"/>
            <a:ext cx="7947859" cy="1414497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sv-SE" sz="2400" b="0" i="0" u="none" strike="noStrike" baseline="0" noProof="0" dirty="0">
                <a:solidFill>
                  <a:srgbClr val="000000"/>
                </a:solidFill>
              </a:rPr>
              <a:t>I vilken utsträckning är det av betydelse för din forskarutbildning och särskilt ditt avhandlingsarbete att du är verksam just vid FHS? </a:t>
            </a:r>
          </a:p>
          <a:p>
            <a:pPr marL="0" lvl="0" indent="0">
              <a:buNone/>
            </a:pPr>
            <a:endParaRPr lang="sv-SE" sz="3200" noProof="0" dirty="0"/>
          </a:p>
        </p:txBody>
      </p:sp>
      <p:sp>
        <p:nvSpPr>
          <p:cNvPr id="5" name="AutoShape 2" descr="Bildresultat för bild ordförandeklubba">
            <a:extLst>
              <a:ext uri="{FF2B5EF4-FFF2-40B4-BE49-F238E27FC236}">
                <a16:creationId xmlns:a16="http://schemas.microsoft.com/office/drawing/2014/main" id="{290262B1-5EF2-B80C-757E-5CEE7A9FC5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AEE3E753-994B-1E0F-62E0-1A121F825613}"/>
              </a:ext>
            </a:extLst>
          </p:cNvPr>
          <p:cNvGrpSpPr/>
          <p:nvPr/>
        </p:nvGrpSpPr>
        <p:grpSpPr>
          <a:xfrm>
            <a:off x="540157" y="3887516"/>
            <a:ext cx="7947859" cy="1871018"/>
            <a:chOff x="743061" y="3738698"/>
            <a:chExt cx="7947859" cy="1871018"/>
          </a:xfrm>
        </p:grpSpPr>
        <p:pic>
          <p:nvPicPr>
            <p:cNvPr id="7" name="Bildobjekt 6">
              <a:extLst>
                <a:ext uri="{FF2B5EF4-FFF2-40B4-BE49-F238E27FC236}">
                  <a16:creationId xmlns:a16="http://schemas.microsoft.com/office/drawing/2014/main" id="{D0973104-1E19-6758-48F6-9F7B7CC7D4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3061" y="3738698"/>
              <a:ext cx="7947859" cy="1717129"/>
            </a:xfrm>
            <a:prstGeom prst="rect">
              <a:avLst/>
            </a:prstGeom>
          </p:spPr>
        </p:pic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8633B176-02BE-805B-9C5B-C9D33AE588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69872" y="5301939"/>
              <a:ext cx="7204255" cy="30777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3375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81F8AC55-708A-D1D4-D3C0-140F05BA3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Framtid</a:t>
            </a:r>
            <a:endParaRPr lang="sv-SE" sz="2600" noProof="0" dirty="0">
              <a:solidFill>
                <a:schemeClr val="bg1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C8565C1-2474-F478-7F3A-E895C97C230F}"/>
              </a:ext>
            </a:extLst>
          </p:cNvPr>
          <p:cNvSpPr txBox="1"/>
          <p:nvPr/>
        </p:nvSpPr>
        <p:spPr>
          <a:xfrm>
            <a:off x="463207" y="3197281"/>
            <a:ext cx="3685505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v-SE" sz="15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Vill du arbeta vid FHS efter din doktorsexamen? </a:t>
            </a:r>
          </a:p>
          <a:p>
            <a:pPr algn="l"/>
            <a:endParaRPr lang="sv-SE" sz="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sv-SE" sz="15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Vill du arbeta inom Försvarsmakten efter din doktorsexamen? </a:t>
            </a:r>
          </a:p>
          <a:p>
            <a:pPr algn="l"/>
            <a:endParaRPr lang="sv-SE" sz="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sv-SE" sz="15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Om valet skulle ske nu skulle du då välja att påbörja forskarutbildning vid FHS? 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CF7AC8A6-0190-4072-C18F-BF6497457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8712" y="2829005"/>
            <a:ext cx="4962820" cy="2269213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8947B20D-E971-6D27-9D00-13249727C9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5378620"/>
            <a:ext cx="8305807" cy="31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836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49" y="698828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Avslutningsvis…</a:t>
            </a:r>
            <a:endParaRPr lang="sv-SE" sz="2000" noProof="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8070" y="2237476"/>
            <a:ext cx="7947859" cy="4233662"/>
          </a:xfrm>
        </p:spPr>
        <p:txBody>
          <a:bodyPr numCol="1">
            <a:noAutofit/>
          </a:bodyPr>
          <a:lstStyle/>
          <a:p>
            <a:pPr marL="0" lvl="0" indent="0">
              <a:buNone/>
            </a:pPr>
            <a:r>
              <a:rPr lang="sv-SE" sz="3200" noProof="0" dirty="0"/>
              <a:t>…sätter 35 % av doktoranderna betyget myck­et bra på sin forskarutbildning så här långt, 54 % sätter betyget bra.</a:t>
            </a:r>
          </a:p>
          <a:p>
            <a:pPr marL="0" lvl="0" indent="0">
              <a:buNone/>
            </a:pPr>
            <a:endParaRPr lang="sv-SE" noProof="0" dirty="0"/>
          </a:p>
          <a:p>
            <a:pPr marL="0" lvl="0" indent="0">
              <a:buNone/>
            </a:pPr>
            <a:r>
              <a:rPr lang="sv-SE" sz="3200" dirty="0"/>
              <a:t>65 % instämmer i hög eller mycket hög grad i att de upplevt forskarutbildningen som positiv och stimulerande.</a:t>
            </a:r>
          </a:p>
          <a:p>
            <a:pPr marL="0" lvl="0" indent="0">
              <a:buNone/>
            </a:pPr>
            <a:r>
              <a:rPr lang="sv-SE" sz="3200" dirty="0"/>
              <a:t>Liknande nivåer 2022.</a:t>
            </a:r>
            <a:endParaRPr lang="sv-SE" sz="3200" noProof="0" dirty="0"/>
          </a:p>
        </p:txBody>
      </p:sp>
      <p:sp>
        <p:nvSpPr>
          <p:cNvPr id="5" name="AutoShape 2" descr="Bildresultat för bild ordförandeklubb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8782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FABCF-2F43-5EAB-A3AD-64CDEF61C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394459-68FE-D85A-30CB-78182B62A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698828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Sammanfattningsvis…</a:t>
            </a:r>
            <a:endParaRPr lang="sv-SE" sz="2000" noProof="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8FF781-4A43-B4AD-2CBD-86CF1BCA4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070" y="2237476"/>
            <a:ext cx="8299745" cy="4233662"/>
          </a:xfrm>
        </p:spPr>
        <p:txBody>
          <a:bodyPr numCol="1">
            <a:noAutofit/>
          </a:bodyPr>
          <a:lstStyle/>
          <a:p>
            <a:pPr>
              <a:buClr>
                <a:schemeClr val="tx1"/>
              </a:buClr>
            </a:pPr>
            <a:r>
              <a:rPr lang="sv-SE" sz="3600" noProof="0" dirty="0"/>
              <a:t>På ett övergripande plan – positivt och stimulerande att vara på FHS</a:t>
            </a:r>
            <a:r>
              <a:rPr lang="sv-SE" sz="3600" dirty="0"/>
              <a:t>.</a:t>
            </a:r>
          </a:p>
          <a:p>
            <a:pPr>
              <a:buClr>
                <a:schemeClr val="tx1"/>
              </a:buClr>
            </a:pPr>
            <a:r>
              <a:rPr lang="sv-SE" sz="3600" noProof="0" dirty="0"/>
              <a:t>Forskarutbildningsmiljön kan utvecklas.</a:t>
            </a:r>
          </a:p>
          <a:p>
            <a:pPr>
              <a:buClr>
                <a:schemeClr val="tx1"/>
              </a:buClr>
            </a:pPr>
            <a:r>
              <a:rPr lang="sv-SE" sz="3600" dirty="0"/>
              <a:t>Större tydlighet kring krav och förväntningar.</a:t>
            </a:r>
            <a:endParaRPr lang="sv-SE" sz="3600" noProof="0" dirty="0"/>
          </a:p>
        </p:txBody>
      </p:sp>
      <p:sp>
        <p:nvSpPr>
          <p:cNvPr id="5" name="AutoShape 2" descr="Bildresultat för bild ordförandeklubba">
            <a:extLst>
              <a:ext uri="{FF2B5EF4-FFF2-40B4-BE49-F238E27FC236}">
                <a16:creationId xmlns:a16="http://schemas.microsoft.com/office/drawing/2014/main" id="{E9971BD9-80FC-BF66-1D52-83675BDA2C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81402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49" y="698828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Några reflektioner…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49" y="2307814"/>
            <a:ext cx="7947859" cy="3804751"/>
          </a:xfrm>
        </p:spPr>
        <p:txBody>
          <a:bodyPr numCol="1">
            <a:noAutofit/>
          </a:bodyPr>
          <a:lstStyle/>
          <a:p>
            <a:r>
              <a:rPr lang="sv-SE" sz="4000" noProof="0" dirty="0"/>
              <a:t>Ämnen fortsätter att utveckla forskningsmiljön och arbeta  med inkludering doktoranderna.</a:t>
            </a:r>
          </a:p>
          <a:p>
            <a:r>
              <a:rPr lang="sv-SE" sz="4000" noProof="0" dirty="0"/>
              <a:t>Handledarkollegiet är en viktig arena.</a:t>
            </a:r>
          </a:p>
          <a:p>
            <a:r>
              <a:rPr lang="sv-SE" sz="4000" dirty="0"/>
              <a:t>Vidareutveckla området.</a:t>
            </a:r>
            <a:endParaRPr lang="sv-SE" sz="4000" noProof="0" dirty="0"/>
          </a:p>
        </p:txBody>
      </p:sp>
      <p:sp>
        <p:nvSpPr>
          <p:cNvPr id="5" name="AutoShape 2" descr="Bildresultat för bild ordförandeklubb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38923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-1958008" y="1690689"/>
            <a:ext cx="964096" cy="34411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v-SE" sz="2400" noProof="0" dirty="0"/>
          </a:p>
          <a:p>
            <a:pPr marL="0" indent="0">
              <a:buNone/>
            </a:pPr>
            <a:endParaRPr lang="sv-SE" sz="2400" noProof="0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Urval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628650" y="4905157"/>
            <a:ext cx="6238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noProof="0" dirty="0">
                <a:latin typeface="Candara" panose="020E0502030303020204" pitchFamily="34" charset="0"/>
              </a:rPr>
              <a:t>Jämförelse med 2021/22</a:t>
            </a:r>
          </a:p>
          <a:p>
            <a:r>
              <a:rPr lang="sv-SE" sz="2400" noProof="0" dirty="0">
                <a:latin typeface="Candara" panose="020E0502030303020204" pitchFamily="34" charset="0"/>
              </a:rPr>
              <a:t>26 svar av 42 tillfrågade = 62 % svarsfrekvens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B35D86F8-6F5C-4674-9290-B026C69E6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684" y="2562529"/>
            <a:ext cx="7414925" cy="1939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541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767174"/>
            <a:ext cx="7677150" cy="4399164"/>
          </a:xfrm>
        </p:spPr>
        <p:txBody>
          <a:bodyPr>
            <a:normAutofit/>
          </a:bodyPr>
          <a:lstStyle/>
          <a:p>
            <a:r>
              <a:rPr lang="sv-SE" sz="3600" noProof="0" dirty="0"/>
              <a:t>Programrådet för forskarutbildning.</a:t>
            </a:r>
          </a:p>
          <a:p>
            <a:r>
              <a:rPr lang="sv-SE" sz="3600" dirty="0"/>
              <a:t>Introduktion av nya doktorander.</a:t>
            </a:r>
          </a:p>
          <a:p>
            <a:r>
              <a:rPr lang="sv-SE" sz="3600" noProof="0" dirty="0"/>
              <a:t>Dekans </a:t>
            </a:r>
            <a:r>
              <a:rPr lang="sv-SE" sz="3600" noProof="0" dirty="0" err="1"/>
              <a:t>Doctoral</a:t>
            </a:r>
            <a:r>
              <a:rPr lang="sv-SE" sz="3600" noProof="0" dirty="0"/>
              <a:t> Poster Session.</a:t>
            </a:r>
          </a:p>
          <a:p>
            <a:r>
              <a:rPr lang="sv-SE" sz="3600" dirty="0"/>
              <a:t>FUS har regelbundna avstämningar med Kårens doktorandsektion.</a:t>
            </a:r>
          </a:p>
          <a:p>
            <a:r>
              <a:rPr lang="sv-SE" sz="3600" dirty="0"/>
              <a:t>Forskarluncher i Mässen.</a:t>
            </a:r>
            <a:endParaRPr lang="sv-SE" sz="3600" noProof="0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285614"/>
            <a:ext cx="7886700" cy="1235074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Sedan förra enkäten</a:t>
            </a:r>
            <a:br>
              <a:rPr lang="sv-SE" sz="2200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C5BD63E-533C-3A06-2F89-1CAD4B9597DC}"/>
              </a:ext>
            </a:extLst>
          </p:cNvPr>
          <p:cNvSpPr txBox="1"/>
          <p:nvPr/>
        </p:nvSpPr>
        <p:spPr>
          <a:xfrm>
            <a:off x="307975" y="6385403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noProof="0" dirty="0"/>
              <a:t>Inom parentes = resultat från 2022</a:t>
            </a:r>
          </a:p>
        </p:txBody>
      </p:sp>
    </p:spTree>
    <p:extLst>
      <p:ext uri="{BB962C8B-B14F-4D97-AF65-F5344CB8AC3E}">
        <p14:creationId xmlns:p14="http://schemas.microsoft.com/office/powerpoint/2010/main" val="1979063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959D0-9C68-5495-5FC0-E4917080F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7FDB8B-3C56-3BC3-236C-C56111AFC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67174"/>
            <a:ext cx="7677150" cy="4399164"/>
          </a:xfrm>
        </p:spPr>
        <p:txBody>
          <a:bodyPr>
            <a:normAutofit/>
          </a:bodyPr>
          <a:lstStyle/>
          <a:p>
            <a:pPr>
              <a:buClrTx/>
            </a:pPr>
            <a:endParaRPr lang="en-US" sz="3200" b="0" i="0" dirty="0">
              <a:solidFill>
                <a:srgbClr val="000000"/>
              </a:solidFill>
              <a:effectLst/>
              <a:latin typeface="Segoe UI Web (West European)"/>
            </a:endParaRPr>
          </a:p>
          <a:p>
            <a:pPr>
              <a:buClrTx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Segoe UI Web (West European)"/>
              </a:rPr>
              <a:t>The Vice-Chancellor's management team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(RLG)</a:t>
            </a:r>
          </a:p>
          <a:p>
            <a:pPr>
              <a:buClrTx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Segoe UI Web (West European)"/>
              </a:rPr>
              <a:t>Research and Education Board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(FoUN)</a:t>
            </a:r>
          </a:p>
          <a:p>
            <a:pPr>
              <a:buClrTx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Segoe UI Web (West European)"/>
              </a:rPr>
              <a:t>The Research Council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(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egoe UI Web (West European)"/>
              </a:rPr>
              <a:t>Forskningsrådet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egoe UI Web (West European)"/>
              </a:rPr>
              <a:t>)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3217F469-2AF5-6797-C477-22BE78D56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5614"/>
            <a:ext cx="7886700" cy="1235074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Presentation </a:t>
            </a:r>
            <a:r>
              <a:rPr lang="sv-SE" noProof="0" dirty="0" err="1">
                <a:solidFill>
                  <a:schemeClr val="bg1"/>
                </a:solidFill>
              </a:rPr>
              <a:t>of</a:t>
            </a:r>
            <a:r>
              <a:rPr lang="sv-SE" noProof="0" dirty="0">
                <a:solidFill>
                  <a:schemeClr val="bg1"/>
                </a:solidFill>
              </a:rPr>
              <a:t> the survey</a:t>
            </a:r>
          </a:p>
        </p:txBody>
      </p:sp>
    </p:spTree>
    <p:extLst>
      <p:ext uri="{BB962C8B-B14F-4D97-AF65-F5344CB8AC3E}">
        <p14:creationId xmlns:p14="http://schemas.microsoft.com/office/powerpoint/2010/main" val="29241386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49" y="698828"/>
            <a:ext cx="8176684" cy="1028371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Rapporten finns snart på </a:t>
            </a:r>
            <a:r>
              <a:rPr lang="sv-SE" noProof="0" dirty="0" err="1">
                <a:solidFill>
                  <a:schemeClr val="bg1"/>
                </a:solidFill>
              </a:rPr>
              <a:t>MittFHS</a:t>
            </a: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5" name="AutoShape 2" descr="Bildresultat för bild ordförandeklubb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EB9B45F9-1AA8-C2F1-EF57-58BFEA48F0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8649" y="1895963"/>
            <a:ext cx="6043427" cy="4153145"/>
          </a:xfrm>
        </p:spPr>
      </p:pic>
    </p:spTree>
    <p:extLst>
      <p:ext uri="{BB962C8B-B14F-4D97-AF65-F5344CB8AC3E}">
        <p14:creationId xmlns:p14="http://schemas.microsoft.com/office/powerpoint/2010/main" val="184420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87414"/>
            <a:ext cx="7677150" cy="359898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v-SE" sz="2400" noProof="0" dirty="0"/>
          </a:p>
          <a:p>
            <a:pPr marL="0" indent="0">
              <a:buNone/>
            </a:pPr>
            <a:endParaRPr lang="sv-SE" sz="2400" noProof="0" dirty="0"/>
          </a:p>
          <a:p>
            <a:pPr marL="0" indent="0">
              <a:buNone/>
            </a:pPr>
            <a:endParaRPr lang="sv-SE" sz="2400" noProof="0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85987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Behörighetsgivande utbildning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1215887" y="2179351"/>
            <a:ext cx="67254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noProof="0" dirty="0">
                <a:latin typeface="Candara" panose="020E0502030303020204" pitchFamily="34" charset="0"/>
              </a:rPr>
              <a:t>30 % läste helt eller till största del vid FHS </a:t>
            </a:r>
            <a:r>
              <a:rPr lang="sv-SE" sz="2800" noProof="0" dirty="0">
                <a:latin typeface="Candara" panose="020E0502030303020204" pitchFamily="34" charset="0"/>
              </a:rPr>
              <a:t>(35%)</a:t>
            </a:r>
            <a:r>
              <a:rPr lang="sv-SE" sz="4000" noProof="0" dirty="0">
                <a:latin typeface="Candara" panose="020E0502030303020204" pitchFamily="34" charset="0"/>
              </a:rPr>
              <a:t>.</a:t>
            </a:r>
          </a:p>
          <a:p>
            <a:endParaRPr lang="sv-SE" sz="4000" noProof="0" dirty="0">
              <a:latin typeface="Candara" panose="020E0502030303020204" pitchFamily="34" charset="0"/>
            </a:endParaRPr>
          </a:p>
          <a:p>
            <a:r>
              <a:rPr lang="sv-SE" sz="4000" noProof="0" dirty="0">
                <a:latin typeface="Candara" panose="020E0502030303020204" pitchFamily="34" charset="0"/>
              </a:rPr>
              <a:t>70 % läste helt eller till största del vid annat lärosäte </a:t>
            </a:r>
            <a:r>
              <a:rPr lang="sv-SE" sz="2800" noProof="0" dirty="0">
                <a:latin typeface="Candara" panose="020E0502030303020204" pitchFamily="34" charset="0"/>
              </a:rPr>
              <a:t>(66%)</a:t>
            </a:r>
            <a:r>
              <a:rPr lang="sv-SE" sz="4000" noProof="0" dirty="0"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92A02F60-19A2-077D-782E-4064D8DB1CDD}"/>
              </a:ext>
            </a:extLst>
          </p:cNvPr>
          <p:cNvSpPr txBox="1"/>
          <p:nvPr/>
        </p:nvSpPr>
        <p:spPr>
          <a:xfrm>
            <a:off x="307975" y="6385403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noProof="0" dirty="0"/>
              <a:t>Inom parentes = resultat från 2022</a:t>
            </a:r>
          </a:p>
        </p:txBody>
      </p:sp>
    </p:spTree>
    <p:extLst>
      <p:ext uri="{BB962C8B-B14F-4D97-AF65-F5344CB8AC3E}">
        <p14:creationId xmlns:p14="http://schemas.microsoft.com/office/powerpoint/2010/main" val="398673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87414"/>
            <a:ext cx="7677150" cy="479474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v-SE" sz="2400" noProof="0" dirty="0"/>
          </a:p>
          <a:p>
            <a:r>
              <a:rPr lang="sv-SE" sz="4000" noProof="0" dirty="0"/>
              <a:t>13 Kvinnor 43 % </a:t>
            </a:r>
            <a:r>
              <a:rPr lang="sv-SE" sz="2800" noProof="0" dirty="0"/>
              <a:t>(6 kvinnor 23%)</a:t>
            </a:r>
          </a:p>
          <a:p>
            <a:r>
              <a:rPr lang="sv-SE" sz="4000" noProof="0" dirty="0"/>
              <a:t>14 Män 47 % </a:t>
            </a:r>
            <a:r>
              <a:rPr lang="sv-SE" sz="2800" noProof="0" dirty="0"/>
              <a:t>(20 män 77 %)</a:t>
            </a:r>
          </a:p>
          <a:p>
            <a:r>
              <a:rPr lang="sv-SE" sz="4000" noProof="0" dirty="0"/>
              <a:t>Vill inte svara 10 % </a:t>
            </a:r>
            <a:r>
              <a:rPr lang="sv-SE" sz="2800" noProof="0" dirty="0"/>
              <a:t>(ej svarsalternativ)</a:t>
            </a:r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85987"/>
          </a:xfrm>
          <a:solidFill>
            <a:srgbClr val="00465A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v-SE" noProof="0" dirty="0">
                <a:solidFill>
                  <a:schemeClr val="bg1"/>
                </a:solidFill>
              </a:rPr>
              <a:t>Kön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4E1E8A2-D84E-404E-74AB-C288E7F3DC5A}"/>
              </a:ext>
            </a:extLst>
          </p:cNvPr>
          <p:cNvSpPr txBox="1"/>
          <p:nvPr/>
        </p:nvSpPr>
        <p:spPr>
          <a:xfrm>
            <a:off x="307975" y="6385403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noProof="0" dirty="0"/>
              <a:t>Inom parentes = resultat från 2022</a:t>
            </a:r>
          </a:p>
        </p:txBody>
      </p:sp>
    </p:spTree>
    <p:extLst>
      <p:ext uri="{BB962C8B-B14F-4D97-AF65-F5344CB8AC3E}">
        <p14:creationId xmlns:p14="http://schemas.microsoft.com/office/powerpoint/2010/main" val="376502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55629-5578-3063-49B5-40686DD76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8A778F-998A-376B-1B6C-88258C144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7447"/>
            <a:ext cx="7677150" cy="5131034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sv-SE" sz="3200" noProof="0" dirty="0"/>
              <a:t>Färre skillnader jämfört med 2022.</a:t>
            </a:r>
          </a:p>
          <a:p>
            <a:pPr marL="0" lvl="0" indent="0">
              <a:buNone/>
            </a:pPr>
            <a:endParaRPr lang="sv-SE" sz="3200" noProof="0" dirty="0"/>
          </a:p>
          <a:p>
            <a:pPr marL="0" lvl="0" indent="0">
              <a:buNone/>
            </a:pPr>
            <a:r>
              <a:rPr lang="sv-SE" sz="3200" noProof="0" dirty="0"/>
              <a:t>Män anger i högre utsträckning:</a:t>
            </a:r>
          </a:p>
          <a:p>
            <a:pPr lvl="1"/>
            <a:r>
              <a:rPr lang="sv-SE" sz="3200" noProof="0" dirty="0"/>
              <a:t>att de arbetar mer än 45 timmar per vecka.</a:t>
            </a:r>
          </a:p>
          <a:p>
            <a:pPr marL="228600" indent="0">
              <a:buNone/>
            </a:pPr>
            <a:endParaRPr lang="sv-SE" sz="3200" noProof="0" dirty="0"/>
          </a:p>
          <a:p>
            <a:pPr marL="0" indent="0">
              <a:buNone/>
            </a:pPr>
            <a:r>
              <a:rPr lang="sv-SE" sz="3200" dirty="0"/>
              <a:t>Kvinnor anger i högre grad att de:</a:t>
            </a:r>
          </a:p>
          <a:p>
            <a:pPr lvl="1"/>
            <a:r>
              <a:rPr lang="sv-SE" sz="3200" dirty="0"/>
              <a:t>Upplever en större oro för arbetslöshet.</a:t>
            </a:r>
          </a:p>
          <a:p>
            <a:pPr lvl="1"/>
            <a:r>
              <a:rPr lang="sv-SE" sz="3200" dirty="0"/>
              <a:t>Upplever oftare att acceptansen för föräldraledighet är lägre.</a:t>
            </a:r>
          </a:p>
          <a:p>
            <a:pPr marL="457200" lvl="1" indent="0">
              <a:buNone/>
            </a:pPr>
            <a:endParaRPr lang="sv-SE" sz="3200" dirty="0"/>
          </a:p>
          <a:p>
            <a:pPr marL="0" indent="0">
              <a:buNone/>
            </a:pPr>
            <a:r>
              <a:rPr lang="sv-SE" sz="3200" dirty="0"/>
              <a:t>Totalt 70 % (både kvinnor och män) anger att de arbetar mer än 40 h/vecka.</a:t>
            </a:r>
          </a:p>
          <a:p>
            <a:pPr lvl="1"/>
            <a:endParaRPr lang="sv-SE" sz="2800" dirty="0"/>
          </a:p>
          <a:p>
            <a:pPr marL="93663" lvl="1" indent="0">
              <a:buNone/>
            </a:pPr>
            <a:endParaRPr lang="sv-SE" sz="2800" dirty="0"/>
          </a:p>
          <a:p>
            <a:pPr lvl="1"/>
            <a:endParaRPr lang="sv-SE" sz="2800" noProof="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6E383E63-6DC2-EAE5-11AD-1AD9CD1B7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6535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sz="4000" noProof="0" dirty="0">
                <a:solidFill>
                  <a:schemeClr val="bg1"/>
                </a:solidFill>
              </a:rPr>
              <a:t>Skillnader i svar mellan kvinnor och män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64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344FAE0F-6044-EAF6-B80F-A32CD85A10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2901" r="528"/>
          <a:stretch/>
        </p:blipFill>
        <p:spPr>
          <a:xfrm>
            <a:off x="1259356" y="1989946"/>
            <a:ext cx="6625288" cy="3913768"/>
          </a:xfrm>
        </p:spPr>
      </p:pic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sz="3100" noProof="0" dirty="0">
                <a:solidFill>
                  <a:schemeClr val="bg1"/>
                </a:solidFill>
              </a:rPr>
              <a:t>Hur upplever du kraven inom forskarutbildningen?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773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288C6-84CC-EB20-E1E0-929B00E36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C4CEF6-4BB7-87D6-7D5B-6EC5CF96F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73595"/>
            <a:ext cx="8269166" cy="481927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v-SE" sz="3200" dirty="0"/>
              <a:t>Doktoranderna anger om </a:t>
            </a:r>
            <a:r>
              <a:rPr lang="sv-SE" sz="3200" noProof="0" dirty="0"/>
              <a:t>handledarna </a:t>
            </a:r>
            <a:r>
              <a:rPr lang="sv-SE" sz="3200" dirty="0"/>
              <a:t>att </a:t>
            </a:r>
            <a:r>
              <a:rPr lang="sv-SE" sz="3200" noProof="0" dirty="0"/>
              <a:t>de i hög eller mycket hög utsträckning:</a:t>
            </a:r>
          </a:p>
          <a:p>
            <a:pPr lvl="0"/>
            <a:r>
              <a:rPr lang="sv-SE" sz="3200" noProof="0" dirty="0"/>
              <a:t>93 % har visat intresse för forskarstudierna </a:t>
            </a:r>
            <a:r>
              <a:rPr lang="sv-SE" sz="2800" noProof="0" dirty="0"/>
              <a:t>(</a:t>
            </a:r>
            <a:r>
              <a:rPr lang="sv-SE" sz="2400" noProof="0" dirty="0"/>
              <a:t>96 %).</a:t>
            </a:r>
          </a:p>
          <a:p>
            <a:pPr lvl="0"/>
            <a:r>
              <a:rPr lang="sv-SE" sz="3200" noProof="0" dirty="0"/>
              <a:t>83 % har gett konstruktiv kritik på forskningsarbetet </a:t>
            </a:r>
            <a:r>
              <a:rPr lang="sv-SE" sz="2800" noProof="0" dirty="0"/>
              <a:t>(</a:t>
            </a:r>
            <a:r>
              <a:rPr lang="sv-SE" sz="2400" noProof="0" dirty="0"/>
              <a:t>92 %).</a:t>
            </a:r>
          </a:p>
          <a:p>
            <a:pPr lvl="0"/>
            <a:r>
              <a:rPr lang="sv-SE" sz="3200" dirty="0"/>
              <a:t>63 % </a:t>
            </a:r>
            <a:r>
              <a:rPr lang="sv-SE" sz="3200" noProof="0" dirty="0"/>
              <a:t>har diskuterat metod </a:t>
            </a:r>
            <a:r>
              <a:rPr lang="sv-SE" sz="2800" noProof="0" dirty="0"/>
              <a:t>(</a:t>
            </a:r>
            <a:r>
              <a:rPr lang="sv-SE" sz="2400" noProof="0" dirty="0"/>
              <a:t>76 %), </a:t>
            </a:r>
            <a:r>
              <a:rPr lang="sv-SE" sz="3200" dirty="0"/>
              <a:t>47 % </a:t>
            </a:r>
            <a:r>
              <a:rPr lang="sv-SE" sz="3200" noProof="0" dirty="0"/>
              <a:t>teori </a:t>
            </a:r>
            <a:r>
              <a:rPr lang="sv-SE" sz="2400" noProof="0" dirty="0"/>
              <a:t>(69 %) </a:t>
            </a:r>
            <a:r>
              <a:rPr lang="sv-SE" sz="3200" noProof="0" dirty="0"/>
              <a:t>och </a:t>
            </a:r>
            <a:r>
              <a:rPr lang="sv-SE" sz="3200" dirty="0"/>
              <a:t>50 % </a:t>
            </a:r>
            <a:r>
              <a:rPr lang="sv-SE" sz="3200" noProof="0" dirty="0"/>
              <a:t>litteraturval </a:t>
            </a:r>
            <a:r>
              <a:rPr lang="sv-SE" sz="2400" noProof="0" dirty="0"/>
              <a:t>(65 %).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47D0C39C-D142-81A2-5C4D-7648F2D41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Handledning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6D049BE-F294-1BF8-4812-6E1DF509D502}"/>
              </a:ext>
            </a:extLst>
          </p:cNvPr>
          <p:cNvSpPr txBox="1"/>
          <p:nvPr/>
        </p:nvSpPr>
        <p:spPr>
          <a:xfrm>
            <a:off x="307975" y="6338985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noProof="0" dirty="0"/>
              <a:t>Inom parentes = resultat från 2022</a:t>
            </a:r>
          </a:p>
        </p:txBody>
      </p:sp>
    </p:spTree>
    <p:extLst>
      <p:ext uri="{BB962C8B-B14F-4D97-AF65-F5344CB8AC3E}">
        <p14:creationId xmlns:p14="http://schemas.microsoft.com/office/powerpoint/2010/main" val="2145712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A6E80-A000-FFA0-902C-346D2F697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96DEE3-F805-EC05-F740-221C5D115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73595"/>
            <a:ext cx="8269166" cy="481927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v-SE" sz="3200" dirty="0"/>
              <a:t>Doktoranderna anger om </a:t>
            </a:r>
            <a:r>
              <a:rPr lang="sv-SE" sz="3200" noProof="0" dirty="0"/>
              <a:t>handledarna </a:t>
            </a:r>
            <a:r>
              <a:rPr lang="sv-SE" sz="3200" dirty="0"/>
              <a:t>att </a:t>
            </a:r>
            <a:r>
              <a:rPr lang="sv-SE" sz="3200" noProof="0" dirty="0"/>
              <a:t>de i hög eller mycket hög utsträckning:</a:t>
            </a:r>
          </a:p>
          <a:p>
            <a:pPr lvl="0"/>
            <a:r>
              <a:rPr lang="sv-SE" sz="3200" noProof="0" dirty="0"/>
              <a:t>50 % har diskuterat framtidsplaner </a:t>
            </a:r>
            <a:r>
              <a:rPr lang="sv-SE" sz="2800" noProof="0" dirty="0"/>
              <a:t>(</a:t>
            </a:r>
            <a:r>
              <a:rPr lang="sv-SE" sz="2400" noProof="0" dirty="0"/>
              <a:t>50 %).</a:t>
            </a:r>
          </a:p>
          <a:p>
            <a:r>
              <a:rPr lang="sv-SE" sz="3200" dirty="0"/>
              <a:t>7 % Befunnit sig i en beroendesituation i relation till handledare som känts besvärande (4 %).</a:t>
            </a:r>
          </a:p>
          <a:p>
            <a:r>
              <a:rPr lang="sv-SE" sz="3200" dirty="0"/>
              <a:t>16 % Upplevt brister i handledningen som varit till hinder i forskningsarbetet (4 %).</a:t>
            </a:r>
          </a:p>
          <a:p>
            <a:pPr lvl="0"/>
            <a:endParaRPr lang="sv-SE" sz="2400" noProof="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B52D4332-31CE-243D-2418-4CD95FC2B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Handledning </a:t>
            </a:r>
            <a:r>
              <a:rPr lang="sv-SE" sz="3100" noProof="0" dirty="0">
                <a:solidFill>
                  <a:schemeClr val="bg1"/>
                </a:solidFill>
              </a:rPr>
              <a:t>(forts.)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D7B9061D-798D-32E1-BB28-8F4CDD9426E3}"/>
              </a:ext>
            </a:extLst>
          </p:cNvPr>
          <p:cNvSpPr txBox="1"/>
          <p:nvPr/>
        </p:nvSpPr>
        <p:spPr>
          <a:xfrm>
            <a:off x="307975" y="6338985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noProof="0" dirty="0"/>
              <a:t>Inom parentes = resultat från 2022</a:t>
            </a:r>
          </a:p>
        </p:txBody>
      </p:sp>
    </p:spTree>
    <p:extLst>
      <p:ext uri="{BB962C8B-B14F-4D97-AF65-F5344CB8AC3E}">
        <p14:creationId xmlns:p14="http://schemas.microsoft.com/office/powerpoint/2010/main" val="1730294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E0315-642E-F619-61F1-6C090550E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8DFCEF-1E90-419C-B01B-533E007FC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06" y="1568086"/>
            <a:ext cx="8398119" cy="481731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sv-SE" sz="2900" noProof="0" dirty="0"/>
              <a:t>Doktoranderna anger  i hög eller mycket hög utsträckning: </a:t>
            </a:r>
          </a:p>
          <a:p>
            <a:pPr lvl="0"/>
            <a:r>
              <a:rPr lang="sv-SE" sz="2900" dirty="0"/>
              <a:t>69 % </a:t>
            </a:r>
            <a:r>
              <a:rPr lang="sv-SE" sz="2900" noProof="0" dirty="0"/>
              <a:t>Kvaliteten på kurserna är genomgående god </a:t>
            </a:r>
            <a:r>
              <a:rPr lang="sv-SE" sz="2400" noProof="0" dirty="0"/>
              <a:t>(77 %).</a:t>
            </a:r>
          </a:p>
          <a:p>
            <a:pPr lvl="0"/>
            <a:r>
              <a:rPr lang="sv-SE" sz="2900" dirty="0"/>
              <a:t>41 % </a:t>
            </a:r>
            <a:r>
              <a:rPr lang="sv-SE" sz="2900" noProof="0" dirty="0"/>
              <a:t>Kurserna har relevans för avhandlingsarbetet </a:t>
            </a:r>
            <a:r>
              <a:rPr lang="sv-SE" sz="2400" noProof="0" dirty="0"/>
              <a:t>(65 %).</a:t>
            </a:r>
          </a:p>
          <a:p>
            <a:pPr lvl="0"/>
            <a:r>
              <a:rPr lang="sv-SE" sz="2900" dirty="0"/>
              <a:t>34 % </a:t>
            </a:r>
            <a:r>
              <a:rPr lang="sv-SE" sz="2900" noProof="0" dirty="0"/>
              <a:t>Kursutbudet överensstämmer med önskemål och behov </a:t>
            </a:r>
            <a:r>
              <a:rPr lang="sv-SE" sz="2400" noProof="0" dirty="0"/>
              <a:t>(50 %).</a:t>
            </a:r>
          </a:p>
          <a:p>
            <a:pPr lvl="0"/>
            <a:r>
              <a:rPr lang="sv-SE" sz="2900" noProof="0" dirty="0"/>
              <a:t>Kurserna har behandlat forskningsetik 62 % </a:t>
            </a:r>
            <a:r>
              <a:rPr lang="sv-SE" sz="2400" noProof="0" dirty="0"/>
              <a:t>(58 %)</a:t>
            </a:r>
            <a:r>
              <a:rPr lang="sv-SE" sz="2900" noProof="0" dirty="0"/>
              <a:t> och vetenskapsteori 66 % </a:t>
            </a:r>
            <a:r>
              <a:rPr lang="sv-SE" sz="2400" noProof="0" dirty="0"/>
              <a:t>(65%).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CCD2A632-EF03-E603-4EF1-C5C5C7C4E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6413"/>
          </a:xfrm>
          <a:solidFill>
            <a:srgbClr val="00465A"/>
          </a:soli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sv-SE" noProof="0" dirty="0">
                <a:solidFill>
                  <a:schemeClr val="bg1"/>
                </a:solidFill>
              </a:rPr>
            </a:br>
            <a:r>
              <a:rPr lang="sv-SE" noProof="0" dirty="0">
                <a:solidFill>
                  <a:schemeClr val="bg1"/>
                </a:solidFill>
              </a:rPr>
              <a:t>Kurser</a:t>
            </a:r>
            <a:br>
              <a:rPr lang="sv-SE" noProof="0" dirty="0">
                <a:solidFill>
                  <a:schemeClr val="bg1"/>
                </a:solidFill>
              </a:rPr>
            </a:br>
            <a:endParaRPr lang="sv-SE" noProof="0" dirty="0">
              <a:solidFill>
                <a:schemeClr val="bg1"/>
              </a:solidFill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5EA4B28-D5CB-BE3A-D3C2-9CC3408AA836}"/>
              </a:ext>
            </a:extLst>
          </p:cNvPr>
          <p:cNvSpPr txBox="1"/>
          <p:nvPr/>
        </p:nvSpPr>
        <p:spPr>
          <a:xfrm>
            <a:off x="307975" y="6385403"/>
            <a:ext cx="38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noProof="0" dirty="0"/>
              <a:t>Inom parentes = resultat från 2022</a:t>
            </a:r>
          </a:p>
        </p:txBody>
      </p:sp>
    </p:spTree>
    <p:extLst>
      <p:ext uri="{BB962C8B-B14F-4D97-AF65-F5344CB8AC3E}">
        <p14:creationId xmlns:p14="http://schemas.microsoft.com/office/powerpoint/2010/main" val="3506046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2ec6d502-3fa5-48b7-84da-dc5b378a28f1}" enabled="1" method="Standard" siteId="{bb218a9a-130d-42b3-8ea2-07fcd372a06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8817</TotalTime>
  <Words>892</Words>
  <Application>Microsoft Office PowerPoint</Application>
  <PresentationFormat>Bildspel på skärmen (4:3)</PresentationFormat>
  <Paragraphs>127</Paragraphs>
  <Slides>22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7" baseType="lpstr">
      <vt:lpstr>Arial</vt:lpstr>
      <vt:lpstr>Calibri</vt:lpstr>
      <vt:lpstr>Candara</vt:lpstr>
      <vt:lpstr>Segoe UI Web (West European)</vt:lpstr>
      <vt:lpstr>Office-tema</vt:lpstr>
      <vt:lpstr>Doktorandenkät 2024</vt:lpstr>
      <vt:lpstr>Urval</vt:lpstr>
      <vt:lpstr>Behörighetsgivande utbildning</vt:lpstr>
      <vt:lpstr>Kön</vt:lpstr>
      <vt:lpstr> Skillnader i svar mellan kvinnor och män </vt:lpstr>
      <vt:lpstr> Hur upplever du kraven inom forskarutbildningen? </vt:lpstr>
      <vt:lpstr> Handledning </vt:lpstr>
      <vt:lpstr> Handledning (forts.) </vt:lpstr>
      <vt:lpstr> Kurser </vt:lpstr>
      <vt:lpstr> Miljö </vt:lpstr>
      <vt:lpstr> Miljö  (forts.) </vt:lpstr>
      <vt:lpstr> Miljö  (forts.) </vt:lpstr>
      <vt:lpstr>Diskriminering</vt:lpstr>
      <vt:lpstr> Diskriminering av…</vt:lpstr>
      <vt:lpstr>Betydelsen av FHS</vt:lpstr>
      <vt:lpstr>Framtid</vt:lpstr>
      <vt:lpstr>Avslutningsvis…</vt:lpstr>
      <vt:lpstr>Sammanfattningsvis…</vt:lpstr>
      <vt:lpstr>Några reflektioner…</vt:lpstr>
      <vt:lpstr> Sedan förra enkäten </vt:lpstr>
      <vt:lpstr>Presentation of the survey</vt:lpstr>
      <vt:lpstr>Rapporten finns snart på MittFHS</vt:lpstr>
    </vt:vector>
  </TitlesOfParts>
  <Company>Försvarshögskolan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Försvarshögskolan</dc:title>
  <dc:creator>Magnusson Camilla</dc:creator>
  <cp:lastModifiedBy>Mattsson Birgitta</cp:lastModifiedBy>
  <cp:revision>545</cp:revision>
  <cp:lastPrinted>2025-02-03T12:14:56Z</cp:lastPrinted>
  <dcterms:created xsi:type="dcterms:W3CDTF">2017-11-01T12:32:32Z</dcterms:created>
  <dcterms:modified xsi:type="dcterms:W3CDTF">2025-02-05T12:28:44Z</dcterms:modified>
</cp:coreProperties>
</file>