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62" r:id="rId2"/>
    <p:sldId id="383" r:id="rId3"/>
    <p:sldId id="389" r:id="rId4"/>
    <p:sldId id="386" r:id="rId5"/>
    <p:sldId id="393" r:id="rId6"/>
    <p:sldId id="377" r:id="rId7"/>
    <p:sldId id="394" r:id="rId8"/>
    <p:sldId id="408" r:id="rId9"/>
    <p:sldId id="395" r:id="rId10"/>
    <p:sldId id="396" r:id="rId11"/>
    <p:sldId id="397" r:id="rId12"/>
    <p:sldId id="404" r:id="rId13"/>
    <p:sldId id="384" r:id="rId14"/>
    <p:sldId id="380" r:id="rId15"/>
    <p:sldId id="401" r:id="rId16"/>
    <p:sldId id="405" r:id="rId17"/>
    <p:sldId id="344" r:id="rId18"/>
    <p:sldId id="406" r:id="rId19"/>
    <p:sldId id="391" r:id="rId20"/>
    <p:sldId id="385" r:id="rId21"/>
    <p:sldId id="409" r:id="rId22"/>
    <p:sldId id="387" r:id="rId23"/>
  </p:sldIdLst>
  <p:sldSz cx="9144000" cy="6858000" type="screen4x3"/>
  <p:notesSz cx="6794500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grén Niklas" initials="SN" lastIdx="149" clrIdx="0">
    <p:extLst>
      <p:ext uri="{19B8F6BF-5375-455C-9EA6-DF929625EA0E}">
        <p15:presenceInfo xmlns:p15="http://schemas.microsoft.com/office/powerpoint/2012/main" userId="S-1-5-21-1645522239-2049760794-725345543-46634" providerId="AD"/>
      </p:ext>
    </p:extLst>
  </p:cmAuthor>
  <p:cmAuthor id="2" name="Östlund Camilla" initials="ÖC" lastIdx="3" clrIdx="1">
    <p:extLst>
      <p:ext uri="{19B8F6BF-5375-455C-9EA6-DF929625EA0E}">
        <p15:presenceInfo xmlns:p15="http://schemas.microsoft.com/office/powerpoint/2012/main" userId="S-1-5-21-1645522239-2049760794-725345543-48329" providerId="AD"/>
      </p:ext>
    </p:extLst>
  </p:cmAuthor>
  <p:cmAuthor id="3" name="Westerberg Anna" initials="WA" lastIdx="1" clrIdx="2">
    <p:extLst>
      <p:ext uri="{19B8F6BF-5375-455C-9EA6-DF929625EA0E}">
        <p15:presenceInfo xmlns:p15="http://schemas.microsoft.com/office/powerpoint/2012/main" userId="S-1-5-21-1645522239-2049760794-725345543-308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5A"/>
    <a:srgbClr val="584D29"/>
    <a:srgbClr val="481242"/>
    <a:srgbClr val="40CAAE"/>
    <a:srgbClr val="47453C"/>
    <a:srgbClr val="EAF0F2"/>
    <a:srgbClr val="481258"/>
    <a:srgbClr val="4B2942"/>
    <a:srgbClr val="A89D90"/>
    <a:srgbClr val="A2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Ljust format 3 - Dekorfär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Ljust forma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782" autoAdjust="0"/>
    <p:restoredTop sz="94906" autoAdjust="0"/>
  </p:normalViewPr>
  <p:slideViewPr>
    <p:cSldViewPr snapToGrid="0" showGuides="1">
      <p:cViewPr varScale="1">
        <p:scale>
          <a:sx n="77" d="100"/>
          <a:sy n="77" d="100"/>
        </p:scale>
        <p:origin x="850" y="72"/>
      </p:cViewPr>
      <p:guideLst>
        <p:guide orient="horz" pos="2183"/>
        <p:guide pos="290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2" d="100"/>
          <a:sy n="52" d="100"/>
        </p:scale>
        <p:origin x="266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8646" y="1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6D8D3-768F-40B7-B92B-C71B8D95E58F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1" y="9433107"/>
            <a:ext cx="2944283" cy="4982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8646" y="9433107"/>
            <a:ext cx="2944283" cy="4982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6CFF5-C686-4EA8-BCAE-CF83966C6E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0259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03T13:08:12.461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11,'0'-4,"0"-3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8646" y="1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441233-75C2-4105-94CC-0E108BF7C193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79487"/>
            <a:ext cx="5435600" cy="391049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1" y="9433107"/>
            <a:ext cx="2944283" cy="4982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8646" y="9433107"/>
            <a:ext cx="2944283" cy="4982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4AFF7-8192-495D-AA68-988046704F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8807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4AFF7-8192-495D-AA68-988046704F6B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01946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4AFF7-8192-495D-AA68-988046704F6B}" type="slidenum">
              <a:rPr lang="sv-SE" smtClean="0"/>
              <a:t>14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72608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14DAE-B3B4-0C29-B288-3AE23F9B7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A0252D6-ADCD-881D-4AB4-82C1B2EEE2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7928C621-4502-D93B-D090-CDEAAB9E60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7C5B3F8-85FA-41AF-A22B-5FEAC15E79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4AFF7-8192-495D-AA68-988046704F6B}" type="slidenum">
              <a:rPr lang="sv-SE" smtClean="0"/>
              <a:t>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75566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4AFF7-8192-495D-AA68-988046704F6B}" type="slidenum">
              <a:rPr lang="sv-SE" smtClean="0"/>
              <a:t>17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8907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BD53E-3594-4F2D-FFB3-C44E12DB1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CF26D5D8-9A6E-2068-DACF-88913CC6EE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2F26FB02-CD77-B671-6D2A-7DB9536DC5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42D40-C4D7-459A-A4B6-13C23418D5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4AFF7-8192-495D-AA68-988046704F6B}" type="slidenum">
              <a:rPr lang="sv-SE" smtClean="0"/>
              <a:t>18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159350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4AFF7-8192-495D-AA68-988046704F6B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8685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4AFF7-8192-495D-AA68-988046704F6B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8759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7193-7D85-4E5D-BC8B-7BFE3CEEF5C0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7797" y="256374"/>
            <a:ext cx="8458734" cy="5299328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7797" y="252811"/>
            <a:ext cx="8458734" cy="5310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664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7193-7D85-4E5D-BC8B-7BFE3CEEF5C0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5229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7193-7D85-4E5D-BC8B-7BFE3CEEF5C0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8256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200" indent="-457200">
              <a:buClr>
                <a:srgbClr val="A2AD00"/>
              </a:buClr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7193-7D85-4E5D-BC8B-7BFE3CEEF5C0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6886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36244" y="196680"/>
            <a:ext cx="8861988" cy="530143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7193-7D85-4E5D-BC8B-7BFE3CEEF5C0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599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7193-7D85-4E5D-BC8B-7BFE3CEEF5C0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8518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7193-7D85-4E5D-BC8B-7BFE3CEEF5C0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2383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7193-7D85-4E5D-BC8B-7BFE3CEEF5C0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987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7193-7D85-4E5D-BC8B-7BFE3CEEF5C0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5132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7193-7D85-4E5D-BC8B-7BFE3CEEF5C0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4277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7193-7D85-4E5D-BC8B-7BFE3CEEF5C0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992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Förnamn Efternamn</a:t>
            </a:r>
          </a:p>
          <a:p>
            <a:r>
              <a:rPr lang="sv-SE" dirty="0" err="1"/>
              <a:t>OrgE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8250" y="6024058"/>
            <a:ext cx="1800000" cy="48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787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ndara" panose="020E0502030303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ndara" panose="020E0502030303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ndara" panose="020E0502030303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ndara" panose="020E0502030303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ndara" panose="020E0502030303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ndara" panose="020E0502030303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ustomXml" Target="../ink/ink1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349370" y="2718077"/>
            <a:ext cx="8445260" cy="2823587"/>
          </a:xfrm>
          <a:solidFill>
            <a:srgbClr val="00465A">
              <a:alpha val="70000"/>
            </a:srgbClr>
          </a:solidFill>
        </p:spPr>
        <p:txBody>
          <a:bodyPr anchor="ctr">
            <a:normAutofit/>
          </a:bodyPr>
          <a:lstStyle/>
          <a:p>
            <a:r>
              <a:rPr lang="sv-SE" b="1" noProof="0" dirty="0"/>
              <a:t>PhD survey 2024</a:t>
            </a:r>
            <a:endParaRPr lang="sv-SE" sz="4800" b="1" noProof="0" dirty="0"/>
          </a:p>
        </p:txBody>
      </p:sp>
    </p:spTree>
    <p:extLst>
      <p:ext uri="{BB962C8B-B14F-4D97-AF65-F5344CB8AC3E}">
        <p14:creationId xmlns:p14="http://schemas.microsoft.com/office/powerpoint/2010/main" val="56155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E5714-E75E-96C1-CFF9-E8127920D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916AF0E-BCEB-A0FD-BFAF-4204F05D6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79102"/>
            <a:ext cx="8058150" cy="4422406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sz="3200" noProof="0" dirty="0"/>
              <a:t>The doctoral students agree to a high or very high degree:</a:t>
            </a:r>
          </a:p>
          <a:p>
            <a:pPr>
              <a:buClrTx/>
            </a:pPr>
            <a:r>
              <a:rPr lang="en-US" sz="3200" noProof="0" dirty="0"/>
              <a:t>63% participated in higher seminars outside their courses</a:t>
            </a:r>
            <a:r>
              <a:rPr lang="en-US" sz="2600" noProof="0" dirty="0"/>
              <a:t>.</a:t>
            </a:r>
          </a:p>
          <a:p>
            <a:pPr>
              <a:buClrTx/>
            </a:pPr>
            <a:r>
              <a:rPr lang="en-US" sz="3200" noProof="0" dirty="0"/>
              <a:t>38% Experienced that the seminar activities at FHS have been rewarding/stimulating.</a:t>
            </a:r>
          </a:p>
          <a:p>
            <a:pPr>
              <a:buClrTx/>
            </a:pPr>
            <a:r>
              <a:rPr lang="en-US" sz="3200" noProof="0" dirty="0"/>
              <a:t>40 % There are good conditions for exchange with researchers in areas that are relevant to my work.</a:t>
            </a:r>
          </a:p>
          <a:p>
            <a:pPr>
              <a:buClrTx/>
            </a:pPr>
            <a:r>
              <a:rPr lang="en-US" sz="3200" noProof="0" dirty="0"/>
              <a:t>43% The researchers' work and scientific contacts are easily accessible.</a:t>
            </a:r>
            <a:endParaRPr lang="sv-SE" sz="3200" dirty="0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307FEEC6-4299-89E3-6880-BB7C697F2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4166"/>
            <a:ext cx="7886700" cy="1016413"/>
          </a:xfrm>
          <a:solidFill>
            <a:srgbClr val="00465A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noProof="0" dirty="0">
                <a:solidFill>
                  <a:schemeClr val="bg1"/>
                </a:solidFill>
              </a:rPr>
              <a:t>Research Environment</a:t>
            </a:r>
          </a:p>
        </p:txBody>
      </p:sp>
    </p:spTree>
    <p:extLst>
      <p:ext uri="{BB962C8B-B14F-4D97-AF65-F5344CB8AC3E}">
        <p14:creationId xmlns:p14="http://schemas.microsoft.com/office/powerpoint/2010/main" val="674064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B253D6-DC18-C6A5-B623-6BC67EFF4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1D21F49B-6B44-BD14-7A60-238E89E5F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16413"/>
          </a:xfrm>
          <a:solidFill>
            <a:srgbClr val="00465A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noProof="0" dirty="0">
                <a:solidFill>
                  <a:schemeClr val="bg1"/>
                </a:solidFill>
              </a:rPr>
              <a:t>Environment </a:t>
            </a:r>
            <a:r>
              <a:rPr lang="sv-SE" sz="2800" noProof="0" dirty="0">
                <a:solidFill>
                  <a:schemeClr val="bg1"/>
                </a:solidFill>
              </a:rPr>
              <a:t>(</a:t>
            </a:r>
            <a:r>
              <a:rPr lang="sv-SE" sz="2800" noProof="0" dirty="0" err="1">
                <a:solidFill>
                  <a:schemeClr val="bg1"/>
                </a:solidFill>
              </a:rPr>
              <a:t>continued</a:t>
            </a:r>
            <a:r>
              <a:rPr lang="sv-SE" sz="2800" noProof="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6AFDAEF3-00EA-04A2-C934-17F3AB6BCCF9}"/>
              </a:ext>
            </a:extLst>
          </p:cNvPr>
          <p:cNvSpPr txBox="1"/>
          <p:nvPr/>
        </p:nvSpPr>
        <p:spPr>
          <a:xfrm>
            <a:off x="628650" y="1562722"/>
            <a:ext cx="8093319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noProof="0" dirty="0">
                <a:latin typeface="Candara" panose="020E0502030303020204" pitchFamily="34" charset="0"/>
              </a:rPr>
              <a:t>The doctoral students agree to a high or very high degree: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noProof="0" dirty="0">
                <a:latin typeface="Candara" panose="020E0502030303020204" pitchFamily="34" charset="0"/>
              </a:rPr>
              <a:t>56% felt that the requirements for the doctoral student were clear </a:t>
            </a:r>
            <a:r>
              <a:rPr lang="en-US" sz="2400" noProof="0" dirty="0">
                <a:latin typeface="Candara" panose="020E0502030303020204" pitchFamily="34" charset="0"/>
              </a:rPr>
              <a:t>(66%).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noProof="0" dirty="0">
                <a:latin typeface="Candara" panose="020E0502030303020204" pitchFamily="34" charset="0"/>
              </a:rPr>
              <a:t>23% The rights and obligations of doctoral students are clear.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noProof="0" dirty="0">
                <a:latin typeface="Candara" panose="020E0502030303020204" pitchFamily="34" charset="0"/>
              </a:rPr>
              <a:t>25 % Issues concerning doctoral students are handled in a legally secure manner.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noProof="0" dirty="0">
                <a:latin typeface="Candara" panose="020E0502030303020204" pitchFamily="34" charset="0"/>
              </a:rPr>
              <a:t>40% Experienced pressure/stress that has resulted in negative experiences </a:t>
            </a:r>
            <a:r>
              <a:rPr lang="en-US" sz="2400" noProof="0" dirty="0">
                <a:latin typeface="Candara" panose="020E0502030303020204" pitchFamily="34" charset="0"/>
              </a:rPr>
              <a:t>(54%).</a:t>
            </a:r>
            <a:endParaRPr lang="sv-SE" sz="2400" b="0" i="0" u="none" strike="noStrike" baseline="0" noProof="0" dirty="0">
              <a:solidFill>
                <a:srgbClr val="000000"/>
              </a:solidFill>
              <a:latin typeface="Candara" panose="020E0502030303020204" pitchFamily="34" charset="0"/>
            </a:endParaRP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6B08FD17-9AEB-3BB7-D413-8966D703680F}"/>
              </a:ext>
            </a:extLst>
          </p:cNvPr>
          <p:cNvSpPr txBox="1"/>
          <p:nvPr/>
        </p:nvSpPr>
        <p:spPr>
          <a:xfrm>
            <a:off x="628650" y="6113977"/>
            <a:ext cx="3836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rgbClr val="000000"/>
                </a:solidFill>
                <a:effectLst/>
                <a:latin typeface="Segoe UI Web (West European)"/>
              </a:rPr>
              <a:t>In brackets = results from 2022</a:t>
            </a:r>
            <a:endParaRPr lang="sv-SE" sz="1400" noProof="0" dirty="0"/>
          </a:p>
        </p:txBody>
      </p:sp>
    </p:spTree>
    <p:extLst>
      <p:ext uri="{BB962C8B-B14F-4D97-AF65-F5344CB8AC3E}">
        <p14:creationId xmlns:p14="http://schemas.microsoft.com/office/powerpoint/2010/main" val="2904929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1BDE6-3E31-86C9-FE5A-3F3DD3EAE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D05DD94-2C42-9CB6-A1F1-D6C666CB5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767174"/>
            <a:ext cx="8175381" cy="458673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3200" noProof="0" dirty="0"/>
              <a:t>The doctoral students agree to a high or very high degree:</a:t>
            </a:r>
          </a:p>
          <a:p>
            <a:pPr>
              <a:buClrTx/>
            </a:pPr>
            <a:r>
              <a:rPr lang="en-US" sz="3200" noProof="0" dirty="0"/>
              <a:t>33 % Had a say in the subject and department. </a:t>
            </a:r>
          </a:p>
          <a:p>
            <a:pPr>
              <a:buClrTx/>
            </a:pPr>
            <a:r>
              <a:rPr lang="en-US" sz="3200" noProof="0" dirty="0"/>
              <a:t>48 % The overall student social environment is good. </a:t>
            </a:r>
          </a:p>
          <a:p>
            <a:pPr>
              <a:buClrTx/>
            </a:pPr>
            <a:r>
              <a:rPr lang="en-US" sz="3200" noProof="0" dirty="0"/>
              <a:t>90% Worked as independently as they wanted.</a:t>
            </a:r>
            <a:endParaRPr lang="sv-SE" sz="2400" noProof="0" dirty="0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4418AD68-FA97-A454-2F36-982A5DD2A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85614"/>
            <a:ext cx="7886700" cy="1235074"/>
          </a:xfrm>
          <a:solidFill>
            <a:srgbClr val="00465A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noProof="0" dirty="0">
                <a:solidFill>
                  <a:schemeClr val="bg1"/>
                </a:solidFill>
              </a:rPr>
              <a:t>Environment </a:t>
            </a:r>
            <a:r>
              <a:rPr lang="sv-SE" sz="2800" noProof="0" dirty="0">
                <a:solidFill>
                  <a:schemeClr val="bg1"/>
                </a:solidFill>
              </a:rPr>
              <a:t>(</a:t>
            </a:r>
            <a:r>
              <a:rPr lang="sv-SE" sz="2800" noProof="0" dirty="0" err="1">
                <a:solidFill>
                  <a:schemeClr val="bg1"/>
                </a:solidFill>
              </a:rPr>
              <a:t>continued</a:t>
            </a:r>
            <a:r>
              <a:rPr lang="sv-SE" sz="2800" noProof="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90939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3717" y="1968058"/>
            <a:ext cx="8316566" cy="4157034"/>
          </a:xfrm>
        </p:spPr>
        <p:txBody>
          <a:bodyPr numCol="2">
            <a:noAutofit/>
          </a:bodyPr>
          <a:lstStyle/>
          <a:p>
            <a:pPr marL="0" indent="0">
              <a:buClrTx/>
              <a:buNone/>
            </a:pPr>
            <a:r>
              <a:rPr lang="en-US" sz="2800" noProof="0" dirty="0"/>
              <a:t>Issues of discrimination based on:</a:t>
            </a:r>
          </a:p>
          <a:p>
            <a:pPr>
              <a:buClrTx/>
            </a:pPr>
            <a:r>
              <a:rPr lang="en-US" sz="2800" noProof="0" dirty="0"/>
              <a:t>gender </a:t>
            </a:r>
          </a:p>
          <a:p>
            <a:pPr>
              <a:buClrTx/>
            </a:pPr>
            <a:r>
              <a:rPr lang="en-US" sz="2800" noProof="0" dirty="0"/>
              <a:t>gender identity </a:t>
            </a:r>
          </a:p>
          <a:p>
            <a:pPr>
              <a:buClrTx/>
            </a:pPr>
            <a:r>
              <a:rPr lang="en-US" sz="2800" noProof="0" dirty="0"/>
              <a:t>ethnicity, religion or other belief </a:t>
            </a:r>
          </a:p>
          <a:p>
            <a:pPr>
              <a:buClrTx/>
            </a:pPr>
            <a:r>
              <a:rPr lang="en-US" sz="2800" noProof="0" dirty="0"/>
              <a:t>sexual orientation </a:t>
            </a:r>
          </a:p>
          <a:p>
            <a:pPr>
              <a:buClrTx/>
            </a:pPr>
            <a:r>
              <a:rPr lang="en-US" sz="2800" noProof="0" dirty="0"/>
              <a:t>disability </a:t>
            </a:r>
          </a:p>
          <a:p>
            <a:pPr marL="0" indent="0">
              <a:buClrTx/>
              <a:buNone/>
            </a:pPr>
            <a:r>
              <a:rPr lang="en-US" sz="2800" noProof="0" dirty="0"/>
              <a:t>Questions broken down by: </a:t>
            </a:r>
          </a:p>
          <a:p>
            <a:pPr>
              <a:buClrTx/>
            </a:pPr>
            <a:r>
              <a:rPr lang="en-US" sz="2800" noProof="0" dirty="0"/>
              <a:t>Other doctoral</a:t>
            </a:r>
          </a:p>
          <a:p>
            <a:pPr>
              <a:buClrTx/>
            </a:pPr>
            <a:r>
              <a:rPr lang="en-US" sz="2800" noProof="0" dirty="0"/>
              <a:t> students</a:t>
            </a:r>
          </a:p>
          <a:p>
            <a:pPr>
              <a:buClrTx/>
            </a:pPr>
            <a:r>
              <a:rPr lang="en-US" sz="2800" noProof="0" dirty="0"/>
              <a:t>Teachers or other teaching staff</a:t>
            </a:r>
          </a:p>
          <a:p>
            <a:pPr>
              <a:buClrTx/>
            </a:pPr>
            <a:r>
              <a:rPr lang="en-US" sz="2800" noProof="0" dirty="0"/>
              <a:t>Supervisors</a:t>
            </a:r>
          </a:p>
          <a:p>
            <a:pPr>
              <a:buClrTx/>
            </a:pPr>
            <a:r>
              <a:rPr lang="en-US" sz="2800" noProof="0" dirty="0"/>
              <a:t>Administrative staff</a:t>
            </a:r>
            <a:endParaRPr lang="sv-SE" sz="2800" noProof="0" dirty="0"/>
          </a:p>
        </p:txBody>
      </p:sp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628650" y="325370"/>
            <a:ext cx="7886700" cy="1325563"/>
          </a:xfrm>
          <a:solidFill>
            <a:srgbClr val="00465A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D</a:t>
            </a:r>
            <a:r>
              <a:rPr lang="sv-SE" noProof="0" dirty="0" err="1">
                <a:solidFill>
                  <a:schemeClr val="bg1"/>
                </a:solidFill>
              </a:rPr>
              <a:t>iscrimination</a:t>
            </a:r>
            <a:endParaRPr lang="sv-SE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3792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28650" y="1621490"/>
            <a:ext cx="8316058" cy="4351338"/>
          </a:xfrm>
        </p:spPr>
        <p:txBody>
          <a:bodyPr>
            <a:noAutofit/>
          </a:bodyPr>
          <a:lstStyle/>
          <a:p>
            <a:pPr>
              <a:buClrTx/>
            </a:pPr>
            <a:r>
              <a:rPr lang="en-US" sz="2700" noProof="0" dirty="0"/>
              <a:t>Other doctoral students: 3% indicate ethnicity, religion or other beliefs. </a:t>
            </a:r>
          </a:p>
          <a:p>
            <a:pPr>
              <a:buClrTx/>
            </a:pPr>
            <a:r>
              <a:rPr lang="en-US" sz="2700" noProof="0" dirty="0"/>
              <a:t>Teachers or other teaching staff: 7% indicate gender 3% gender identity 3% ethnicity, religion or other beliefs. </a:t>
            </a:r>
          </a:p>
          <a:p>
            <a:pPr>
              <a:buClrTx/>
            </a:pPr>
            <a:r>
              <a:rPr lang="en-US" sz="2700" noProof="0" dirty="0"/>
              <a:t>Supervisors: 3% gender, 3% disability.</a:t>
            </a:r>
          </a:p>
          <a:p>
            <a:pPr>
              <a:buClrTx/>
            </a:pPr>
            <a:r>
              <a:rPr lang="en-US" sz="2700" noProof="0" dirty="0"/>
              <a:t>Administrative staff: 3% answered ‘don't want to answer’ to all options.</a:t>
            </a:r>
          </a:p>
          <a:p>
            <a:pPr>
              <a:buClrTx/>
            </a:pPr>
            <a:r>
              <a:rPr lang="en-US" sz="2700" noProof="0" dirty="0"/>
              <a:t>All answered “no” to the question whether they had been sexually harassed.</a:t>
            </a:r>
            <a:endParaRPr lang="sv-SE" sz="2700" noProof="0" dirty="0"/>
          </a:p>
        </p:txBody>
      </p:sp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6291"/>
          </a:xfrm>
          <a:solidFill>
            <a:srgbClr val="00465A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v-SE" noProof="0" dirty="0">
                <a:solidFill>
                  <a:schemeClr val="bg1"/>
                </a:solidFill>
              </a:rPr>
              <a:t> </a:t>
            </a:r>
            <a:r>
              <a:rPr lang="sv-SE" dirty="0">
                <a:solidFill>
                  <a:schemeClr val="bg1"/>
                </a:solidFill>
              </a:rPr>
              <a:t>D</a:t>
            </a:r>
            <a:r>
              <a:rPr lang="sv-SE" noProof="0" dirty="0" err="1">
                <a:solidFill>
                  <a:schemeClr val="bg1"/>
                </a:solidFill>
              </a:rPr>
              <a:t>iscrimination</a:t>
            </a:r>
            <a:r>
              <a:rPr lang="sv-SE" noProof="0" dirty="0">
                <a:solidFill>
                  <a:schemeClr val="bg1"/>
                </a:solidFill>
              </a:rPr>
              <a:t> by…</a:t>
            </a:r>
            <a:endParaRPr lang="sv-SE" sz="18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969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D6CC9-F238-A284-D0F6-5CB1F7C28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6F8125-0E48-310C-1545-216736C55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698828"/>
            <a:ext cx="8176684" cy="1028371"/>
          </a:xfrm>
          <a:solidFill>
            <a:srgbClr val="00465A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v-SE" noProof="0" dirty="0" err="1">
                <a:solidFill>
                  <a:schemeClr val="bg1"/>
                </a:solidFill>
              </a:rPr>
              <a:t>Importance</a:t>
            </a:r>
            <a:r>
              <a:rPr lang="sv-SE" noProof="0" dirty="0">
                <a:solidFill>
                  <a:schemeClr val="bg1"/>
                </a:solidFill>
              </a:rPr>
              <a:t> </a:t>
            </a:r>
            <a:r>
              <a:rPr lang="sv-SE" noProof="0" dirty="0" err="1">
                <a:solidFill>
                  <a:schemeClr val="bg1"/>
                </a:solidFill>
              </a:rPr>
              <a:t>of</a:t>
            </a:r>
            <a:r>
              <a:rPr lang="sv-SE" noProof="0" dirty="0">
                <a:solidFill>
                  <a:schemeClr val="bg1"/>
                </a:solidFill>
              </a:rPr>
              <a:t> SEDU</a:t>
            </a:r>
            <a:endParaRPr lang="sv-SE" sz="2000" noProof="0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80F018E-D714-11CD-1CD1-9B21B6993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158" y="2307814"/>
            <a:ext cx="7947859" cy="1414497"/>
          </a:xfrm>
        </p:spPr>
        <p:txBody>
          <a:bodyPr numCol="1">
            <a:noAutofit/>
          </a:bodyPr>
          <a:lstStyle/>
          <a:p>
            <a:pPr marL="0" indent="0">
              <a:buNone/>
            </a:pPr>
            <a:r>
              <a:rPr lang="en-US" sz="2400" b="0" i="0" u="none" strike="noStrike" baseline="0" noProof="0" dirty="0">
                <a:solidFill>
                  <a:srgbClr val="000000"/>
                </a:solidFill>
              </a:rPr>
              <a:t>To what extent is it important for your doctoral education and especially your dissertation work that you are active at the SEDU?</a:t>
            </a:r>
            <a:endParaRPr lang="sv-SE" sz="3200" noProof="0" dirty="0"/>
          </a:p>
        </p:txBody>
      </p:sp>
      <p:grpSp>
        <p:nvGrpSpPr>
          <p:cNvPr id="18" name="Grupp 17">
            <a:extLst>
              <a:ext uri="{FF2B5EF4-FFF2-40B4-BE49-F238E27FC236}">
                <a16:creationId xmlns:a16="http://schemas.microsoft.com/office/drawing/2014/main" id="{9F076AF8-4B01-4830-01B3-31D6F550C7D0}"/>
              </a:ext>
            </a:extLst>
          </p:cNvPr>
          <p:cNvGrpSpPr/>
          <p:nvPr/>
        </p:nvGrpSpPr>
        <p:grpSpPr>
          <a:xfrm>
            <a:off x="540157" y="3887516"/>
            <a:ext cx="8433450" cy="2118991"/>
            <a:chOff x="540157" y="3887516"/>
            <a:chExt cx="8433450" cy="2118991"/>
          </a:xfrm>
        </p:grpSpPr>
        <p:grpSp>
          <p:nvGrpSpPr>
            <p:cNvPr id="10" name="Grupp 9">
              <a:extLst>
                <a:ext uri="{FF2B5EF4-FFF2-40B4-BE49-F238E27FC236}">
                  <a16:creationId xmlns:a16="http://schemas.microsoft.com/office/drawing/2014/main" id="{AEE3E753-994B-1E0F-62E0-1A121F825613}"/>
                </a:ext>
              </a:extLst>
            </p:cNvPr>
            <p:cNvGrpSpPr/>
            <p:nvPr/>
          </p:nvGrpSpPr>
          <p:grpSpPr>
            <a:xfrm>
              <a:off x="540157" y="3887516"/>
              <a:ext cx="7947859" cy="1871018"/>
              <a:chOff x="743061" y="3738698"/>
              <a:chExt cx="7947859" cy="1871018"/>
            </a:xfrm>
          </p:grpSpPr>
          <p:pic>
            <p:nvPicPr>
              <p:cNvPr id="7" name="Bildobjekt 6">
                <a:extLst>
                  <a:ext uri="{FF2B5EF4-FFF2-40B4-BE49-F238E27FC236}">
                    <a16:creationId xmlns:a16="http://schemas.microsoft.com/office/drawing/2014/main" id="{D0973104-1E19-6758-48F6-9F7B7CC7D40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43061" y="3738698"/>
                <a:ext cx="7947859" cy="1717129"/>
              </a:xfrm>
              <a:prstGeom prst="rect">
                <a:avLst/>
              </a:prstGeom>
            </p:spPr>
          </p:pic>
          <p:pic>
            <p:nvPicPr>
              <p:cNvPr id="9" name="Bildobjekt 8">
                <a:extLst>
                  <a:ext uri="{FF2B5EF4-FFF2-40B4-BE49-F238E27FC236}">
                    <a16:creationId xmlns:a16="http://schemas.microsoft.com/office/drawing/2014/main" id="{8633B176-02BE-805B-9C5B-C9D33AE5886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69872" y="5301939"/>
                <a:ext cx="7204255" cy="307777"/>
              </a:xfrm>
              <a:prstGeom prst="rect">
                <a:avLst/>
              </a:prstGeom>
            </p:spPr>
          </p:pic>
        </p:grpSp>
        <p:sp>
          <p:nvSpPr>
            <p:cNvPr id="6" name="textruta 5">
              <a:extLst>
                <a:ext uri="{FF2B5EF4-FFF2-40B4-BE49-F238E27FC236}">
                  <a16:creationId xmlns:a16="http://schemas.microsoft.com/office/drawing/2014/main" id="{6CB93F37-5F85-C92B-D7E1-C7840BBCB8FD}"/>
                </a:ext>
              </a:extLst>
            </p:cNvPr>
            <p:cNvSpPr txBox="1"/>
            <p:nvPr/>
          </p:nvSpPr>
          <p:spPr>
            <a:xfrm>
              <a:off x="628649" y="5698730"/>
              <a:ext cx="8344958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sz="1400" dirty="0"/>
                <a:t>To a very low extent/not at all	       To a low extent	To a high extent	   To a very high extent</a:t>
              </a: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3" name="Pennanteckning 12">
                <a:extLst>
                  <a:ext uri="{FF2B5EF4-FFF2-40B4-BE49-F238E27FC236}">
                    <a16:creationId xmlns:a16="http://schemas.microsoft.com/office/drawing/2014/main" id="{0B59A6DF-9160-1747-3760-EE1C9F0194AC}"/>
                  </a:ext>
                </a:extLst>
              </p14:cNvPr>
              <p14:cNvContentPartPr/>
              <p14:nvPr/>
            </p14:nvContentPartPr>
            <p14:xfrm>
              <a:off x="1991080" y="6619840"/>
              <a:ext cx="360" cy="4320"/>
            </p14:xfrm>
          </p:contentPart>
        </mc:Choice>
        <mc:Fallback xmlns="">
          <p:pic>
            <p:nvPicPr>
              <p:cNvPr id="13" name="Pennanteckning 12">
                <a:extLst>
                  <a:ext uri="{FF2B5EF4-FFF2-40B4-BE49-F238E27FC236}">
                    <a16:creationId xmlns:a16="http://schemas.microsoft.com/office/drawing/2014/main" id="{0B59A6DF-9160-1747-3760-EE1C9F0194AC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937080" y="6511840"/>
                <a:ext cx="108000" cy="219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3375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81F8AC55-708A-D1D4-D3C0-140F05BA3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solidFill>
            <a:srgbClr val="00465A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v-SE" noProof="0" dirty="0" err="1">
                <a:solidFill>
                  <a:schemeClr val="bg1"/>
                </a:solidFill>
              </a:rPr>
              <a:t>Future</a:t>
            </a:r>
            <a:endParaRPr lang="sv-SE" sz="2600" noProof="0" dirty="0">
              <a:solidFill>
                <a:schemeClr val="bg1"/>
              </a:solidFill>
            </a:endParaRPr>
          </a:p>
        </p:txBody>
      </p:sp>
      <p:grpSp>
        <p:nvGrpSpPr>
          <p:cNvPr id="12" name="Grupp 11">
            <a:extLst>
              <a:ext uri="{FF2B5EF4-FFF2-40B4-BE49-F238E27FC236}">
                <a16:creationId xmlns:a16="http://schemas.microsoft.com/office/drawing/2014/main" id="{0CF3E7B6-C027-E5DB-B7DE-633919464B96}"/>
              </a:ext>
            </a:extLst>
          </p:cNvPr>
          <p:cNvGrpSpPr/>
          <p:nvPr/>
        </p:nvGrpSpPr>
        <p:grpSpPr>
          <a:xfrm>
            <a:off x="297771" y="2452448"/>
            <a:ext cx="8745703" cy="3477139"/>
            <a:chOff x="409531" y="2452448"/>
            <a:chExt cx="8745703" cy="3477139"/>
          </a:xfrm>
        </p:grpSpPr>
        <p:sp>
          <p:nvSpPr>
            <p:cNvPr id="3" name="textruta 2">
              <a:extLst>
                <a:ext uri="{FF2B5EF4-FFF2-40B4-BE49-F238E27FC236}">
                  <a16:creationId xmlns:a16="http://schemas.microsoft.com/office/drawing/2014/main" id="{2A548AAD-9F92-2028-E48D-EDDD1A97F385}"/>
                </a:ext>
              </a:extLst>
            </p:cNvPr>
            <p:cNvSpPr txBox="1"/>
            <p:nvPr/>
          </p:nvSpPr>
          <p:spPr>
            <a:xfrm>
              <a:off x="628650" y="5591033"/>
              <a:ext cx="8393430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sz="1600" dirty="0"/>
                <a:t>Definitely not 			Probably not				Probably 				Definitely</a:t>
              </a:r>
            </a:p>
          </p:txBody>
        </p:sp>
        <p:pic>
          <p:nvPicPr>
            <p:cNvPr id="8" name="Bildobjekt 7">
              <a:extLst>
                <a:ext uri="{FF2B5EF4-FFF2-40B4-BE49-F238E27FC236}">
                  <a16:creationId xmlns:a16="http://schemas.microsoft.com/office/drawing/2014/main" id="{1B98E93E-AC60-71CE-BEB3-3DA631ACD1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586480" y="2452448"/>
              <a:ext cx="5568754" cy="2546272"/>
            </a:xfrm>
            <a:prstGeom prst="rect">
              <a:avLst/>
            </a:prstGeom>
          </p:spPr>
        </p:pic>
        <p:sp>
          <p:nvSpPr>
            <p:cNvPr id="10" name="textruta 9">
              <a:extLst>
                <a:ext uri="{FF2B5EF4-FFF2-40B4-BE49-F238E27FC236}">
                  <a16:creationId xmlns:a16="http://schemas.microsoft.com/office/drawing/2014/main" id="{4925CD15-7EFB-AF5D-664B-6211E89CFEB5}"/>
                </a:ext>
              </a:extLst>
            </p:cNvPr>
            <p:cNvSpPr txBox="1"/>
            <p:nvPr/>
          </p:nvSpPr>
          <p:spPr>
            <a:xfrm>
              <a:off x="409531" y="2741136"/>
              <a:ext cx="3176949" cy="23698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sz="1600" dirty="0"/>
                <a:t>Do you want to work at FHS after your PhD? </a:t>
              </a:r>
            </a:p>
            <a:p>
              <a:endParaRPr lang="en-GB" dirty="0"/>
            </a:p>
            <a:p>
              <a:r>
                <a:rPr lang="en-GB" sz="1600" dirty="0"/>
                <a:t>Do you want to work in the Swedish Armed Forces after your PhD? </a:t>
              </a:r>
            </a:p>
            <a:p>
              <a:endParaRPr lang="en-GB" dirty="0"/>
            </a:p>
            <a:p>
              <a:r>
                <a:rPr lang="en-GB" sz="1600" dirty="0"/>
                <a:t>If the choice were to be made now, would you choose to start a doctoral programme at SEDU? </a:t>
              </a:r>
            </a:p>
          </p:txBody>
        </p:sp>
        <p:pic>
          <p:nvPicPr>
            <p:cNvPr id="11" name="Bildobjekt 10">
              <a:extLst>
                <a:ext uri="{FF2B5EF4-FFF2-40B4-BE49-F238E27FC236}">
                  <a16:creationId xmlns:a16="http://schemas.microsoft.com/office/drawing/2014/main" id="{6AB67973-35E6-05D0-EF07-B649FEA3745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28650" y="5378620"/>
              <a:ext cx="8305807" cy="31388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858363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8649" y="698828"/>
            <a:ext cx="8176684" cy="1028371"/>
          </a:xfrm>
          <a:solidFill>
            <a:srgbClr val="00465A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v-SE" noProof="0" dirty="0" err="1">
                <a:solidFill>
                  <a:schemeClr val="bg1"/>
                </a:solidFill>
              </a:rPr>
              <a:t>Finally</a:t>
            </a:r>
            <a:r>
              <a:rPr lang="sv-SE" noProof="0" dirty="0">
                <a:solidFill>
                  <a:schemeClr val="bg1"/>
                </a:solidFill>
              </a:rPr>
              <a:t>…</a:t>
            </a:r>
            <a:endParaRPr lang="sv-SE" sz="2000" noProof="0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8070" y="2237476"/>
            <a:ext cx="7947859" cy="4233662"/>
          </a:xfrm>
        </p:spPr>
        <p:txBody>
          <a:bodyPr numCol="1">
            <a:noAutofit/>
          </a:bodyPr>
          <a:lstStyle/>
          <a:p>
            <a:pPr marL="0" lvl="0" indent="0"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Segoe UI Web (West European)"/>
              </a:rPr>
              <a:t>… 35% of doctoral students grade very well on their doctoral education so far, 54% grade good.</a:t>
            </a:r>
          </a:p>
          <a:p>
            <a:pPr marL="0" lvl="0" indent="0"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Segoe UI Web (West European)"/>
              </a:rPr>
              <a:t> 65% agree to a high or very high degree that they have experienced the doctoral education as positive and stimulating. </a:t>
            </a:r>
          </a:p>
          <a:p>
            <a:pPr marL="0" lvl="0" indent="0"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Segoe UI Web (West European)"/>
              </a:rPr>
              <a:t>Similar levels in 2022.</a:t>
            </a:r>
            <a:endParaRPr lang="sv-SE" sz="3200" noProof="0" dirty="0"/>
          </a:p>
        </p:txBody>
      </p:sp>
      <p:sp>
        <p:nvSpPr>
          <p:cNvPr id="5" name="AutoShape 2" descr="Bildresultat för bild ordförandeklubb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18782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FABCF-2F43-5EAB-A3AD-64CDEF61C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394459-68FE-D85A-30CB-78182B62A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698828"/>
            <a:ext cx="8176684" cy="1028371"/>
          </a:xfrm>
          <a:solidFill>
            <a:srgbClr val="00465A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v-SE" noProof="0" dirty="0">
                <a:solidFill>
                  <a:schemeClr val="bg1"/>
                </a:solidFill>
              </a:rPr>
              <a:t>In </a:t>
            </a:r>
            <a:r>
              <a:rPr lang="sv-SE" noProof="0" dirty="0" err="1">
                <a:solidFill>
                  <a:schemeClr val="bg1"/>
                </a:solidFill>
              </a:rPr>
              <a:t>conclusion</a:t>
            </a:r>
            <a:r>
              <a:rPr lang="sv-SE" noProof="0" dirty="0">
                <a:solidFill>
                  <a:schemeClr val="bg1"/>
                </a:solidFill>
              </a:rPr>
              <a:t>...</a:t>
            </a:r>
            <a:endParaRPr lang="sv-SE" sz="2000" noProof="0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8FF781-4A43-B4AD-2CBD-86CF1BCA4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070" y="2237476"/>
            <a:ext cx="8299745" cy="4233662"/>
          </a:xfrm>
        </p:spPr>
        <p:txBody>
          <a:bodyPr numCol="1">
            <a:noAutofit/>
          </a:bodyPr>
          <a:lstStyle/>
          <a:p>
            <a:pPr>
              <a:buClr>
                <a:schemeClr val="tx1"/>
              </a:buClr>
            </a:pPr>
            <a:r>
              <a:rPr lang="en-US" sz="3200" b="0" i="0" dirty="0">
                <a:solidFill>
                  <a:srgbClr val="000000"/>
                </a:solidFill>
                <a:effectLst/>
                <a:latin typeface="Segoe UI Web (West European)"/>
              </a:rPr>
              <a:t>On an overall level – positive and stimulating to be at SEDU. </a:t>
            </a:r>
          </a:p>
          <a:p>
            <a:pPr>
              <a:buClr>
                <a:schemeClr val="tx1"/>
              </a:buClr>
            </a:pPr>
            <a:r>
              <a:rPr lang="en-US" sz="3200" b="0" i="0" dirty="0">
                <a:solidFill>
                  <a:srgbClr val="000000"/>
                </a:solidFill>
                <a:effectLst/>
                <a:latin typeface="Segoe UI Web (West European)"/>
              </a:rPr>
              <a:t>The doctoral education environment can be developed and improved. </a:t>
            </a:r>
          </a:p>
          <a:p>
            <a:pPr>
              <a:buClr>
                <a:schemeClr val="tx1"/>
              </a:buClr>
            </a:pPr>
            <a:r>
              <a:rPr lang="en-US" sz="3200" b="0" i="0" dirty="0">
                <a:solidFill>
                  <a:srgbClr val="000000"/>
                </a:solidFill>
                <a:effectLst/>
                <a:latin typeface="Segoe UI Web (West European)"/>
              </a:rPr>
              <a:t>Greater clarity about requirements and expectations.</a:t>
            </a:r>
            <a:endParaRPr lang="sv-SE" sz="3600" noProof="0" dirty="0"/>
          </a:p>
        </p:txBody>
      </p:sp>
      <p:sp>
        <p:nvSpPr>
          <p:cNvPr id="5" name="AutoShape 2" descr="Bildresultat för bild ordförandeklubba">
            <a:extLst>
              <a:ext uri="{FF2B5EF4-FFF2-40B4-BE49-F238E27FC236}">
                <a16:creationId xmlns:a16="http://schemas.microsoft.com/office/drawing/2014/main" id="{E9971BD9-80FC-BF66-1D52-83675BDA2C7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2814029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8649" y="698828"/>
            <a:ext cx="8176684" cy="1028371"/>
          </a:xfrm>
          <a:solidFill>
            <a:srgbClr val="00465A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v-SE" noProof="0" dirty="0" err="1">
                <a:solidFill>
                  <a:schemeClr val="bg1"/>
                </a:solidFill>
              </a:rPr>
              <a:t>Some</a:t>
            </a:r>
            <a:r>
              <a:rPr lang="sv-SE" noProof="0" dirty="0">
                <a:solidFill>
                  <a:schemeClr val="bg1"/>
                </a:solidFill>
              </a:rPr>
              <a:t> </a:t>
            </a:r>
            <a:r>
              <a:rPr lang="sv-SE" noProof="0" dirty="0" err="1">
                <a:solidFill>
                  <a:schemeClr val="bg1"/>
                </a:solidFill>
              </a:rPr>
              <a:t>reflections</a:t>
            </a:r>
            <a:r>
              <a:rPr lang="sv-SE" noProof="0" dirty="0">
                <a:solidFill>
                  <a:schemeClr val="bg1"/>
                </a:solidFill>
              </a:rPr>
              <a:t>...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28649" y="2307814"/>
            <a:ext cx="7947859" cy="3804751"/>
          </a:xfrm>
        </p:spPr>
        <p:txBody>
          <a:bodyPr numCol="1">
            <a:noAutofit/>
          </a:bodyPr>
          <a:lstStyle/>
          <a:p>
            <a:pPr>
              <a:buClrTx/>
            </a:pPr>
            <a:r>
              <a:rPr lang="en-US" sz="3600" b="0" i="0" dirty="0">
                <a:solidFill>
                  <a:srgbClr val="000000"/>
                </a:solidFill>
                <a:effectLst/>
                <a:latin typeface="Segoe UI Web (West European)"/>
              </a:rPr>
              <a:t>Subjects continue to develop the research environment and work with the inclusion of the doctoral students. </a:t>
            </a:r>
          </a:p>
          <a:p>
            <a:pPr>
              <a:buClrTx/>
            </a:pPr>
            <a:r>
              <a:rPr lang="en-US" sz="3600" b="0" i="0" dirty="0">
                <a:solidFill>
                  <a:srgbClr val="000000"/>
                </a:solidFill>
                <a:effectLst/>
                <a:latin typeface="Segoe UI Web (West European)"/>
              </a:rPr>
              <a:t>The College of Supervisors is an important arena. </a:t>
            </a:r>
          </a:p>
          <a:p>
            <a:pPr>
              <a:buClrTx/>
            </a:pPr>
            <a:r>
              <a:rPr lang="en-US" sz="3600" b="0" i="0" dirty="0">
                <a:solidFill>
                  <a:srgbClr val="000000"/>
                </a:solidFill>
                <a:effectLst/>
                <a:latin typeface="Segoe UI Web (West European)"/>
              </a:rPr>
              <a:t>Further develop the research area.</a:t>
            </a:r>
          </a:p>
        </p:txBody>
      </p:sp>
      <p:sp>
        <p:nvSpPr>
          <p:cNvPr id="5" name="AutoShape 2" descr="Bildresultat för bild ordförandeklubb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1389232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-1958008" y="1690689"/>
            <a:ext cx="964096" cy="34411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v-SE" sz="2400" noProof="0" dirty="0"/>
          </a:p>
          <a:p>
            <a:pPr marL="0" indent="0">
              <a:buNone/>
            </a:pPr>
            <a:endParaRPr lang="sv-SE" sz="2400" noProof="0" dirty="0"/>
          </a:p>
        </p:txBody>
      </p:sp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solidFill>
            <a:srgbClr val="00465A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S</a:t>
            </a:r>
            <a:r>
              <a:rPr lang="sv-SE" noProof="0" dirty="0" err="1">
                <a:solidFill>
                  <a:schemeClr val="bg1"/>
                </a:solidFill>
              </a:rPr>
              <a:t>election</a:t>
            </a:r>
            <a:endParaRPr lang="sv-SE" noProof="0" dirty="0">
              <a:solidFill>
                <a:schemeClr val="bg1"/>
              </a:solidFill>
            </a:endParaRPr>
          </a:p>
        </p:txBody>
      </p:sp>
      <p:sp>
        <p:nvSpPr>
          <p:cNvPr id="5" name="textruta 4"/>
          <p:cNvSpPr txBox="1"/>
          <p:nvPr/>
        </p:nvSpPr>
        <p:spPr>
          <a:xfrm>
            <a:off x="628650" y="4872884"/>
            <a:ext cx="62384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i="0" dirty="0">
                <a:solidFill>
                  <a:srgbClr val="000000"/>
                </a:solidFill>
                <a:effectLst/>
                <a:latin typeface="Segoe UI Web (West European)"/>
              </a:rPr>
              <a:t>Comparison with 2021/22: 26 responses out of 42 respondents = 62% response rate</a:t>
            </a:r>
            <a:endParaRPr lang="sv-SE" sz="2400" noProof="0" dirty="0">
              <a:latin typeface="Candara" panose="020E0502030303020204" pitchFamily="34" charset="0"/>
            </a:endParaRP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B35D86F8-6F5C-4674-9290-B026C69E61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684" y="2562529"/>
            <a:ext cx="7414925" cy="1939133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1BAE75FA-BF10-8316-00AF-3BAE10150BA3}"/>
              </a:ext>
            </a:extLst>
          </p:cNvPr>
          <p:cNvSpPr txBox="1"/>
          <p:nvPr/>
        </p:nvSpPr>
        <p:spPr>
          <a:xfrm>
            <a:off x="1209040" y="2388320"/>
            <a:ext cx="700456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Subject/admitted 		   Number of responses	  Number in selection	  Response rate</a:t>
            </a:r>
          </a:p>
        </p:txBody>
      </p:sp>
    </p:spTree>
    <p:extLst>
      <p:ext uri="{BB962C8B-B14F-4D97-AF65-F5344CB8AC3E}">
        <p14:creationId xmlns:p14="http://schemas.microsoft.com/office/powerpoint/2010/main" val="11215415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28650" y="1767174"/>
            <a:ext cx="7677150" cy="4399164"/>
          </a:xfrm>
        </p:spPr>
        <p:txBody>
          <a:bodyPr>
            <a:normAutofit lnSpcReduction="10000"/>
          </a:bodyPr>
          <a:lstStyle/>
          <a:p>
            <a:pPr>
              <a:buClrTx/>
            </a:pPr>
            <a:r>
              <a:rPr lang="en-US" sz="3600" b="0" i="0" dirty="0" err="1">
                <a:solidFill>
                  <a:srgbClr val="000000"/>
                </a:solidFill>
                <a:effectLst/>
                <a:latin typeface="Segoe UI Web (West European)"/>
              </a:rPr>
              <a:t>Programme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egoe UI Web (West European)"/>
              </a:rPr>
              <a:t> Council for Doctoral Education. </a:t>
            </a:r>
          </a:p>
          <a:p>
            <a:pPr>
              <a:buClrTx/>
            </a:pPr>
            <a:r>
              <a:rPr lang="en-US" sz="3600" b="0" i="0" dirty="0">
                <a:solidFill>
                  <a:srgbClr val="000000"/>
                </a:solidFill>
                <a:effectLst/>
                <a:latin typeface="Segoe UI Web (West European)"/>
              </a:rPr>
              <a:t>Introduction of new doctoral students. </a:t>
            </a:r>
          </a:p>
          <a:p>
            <a:pPr>
              <a:buClrTx/>
            </a:pPr>
            <a:r>
              <a:rPr lang="en-US" sz="3600" b="0" i="0" dirty="0">
                <a:solidFill>
                  <a:srgbClr val="000000"/>
                </a:solidFill>
                <a:effectLst/>
                <a:latin typeface="Segoe UI Web (West European)"/>
              </a:rPr>
              <a:t>Dean's Doctoral Poster Session. </a:t>
            </a:r>
          </a:p>
          <a:p>
            <a:pPr>
              <a:buClrTx/>
            </a:pPr>
            <a:r>
              <a:rPr lang="en-US" sz="3600" b="0" i="0" dirty="0">
                <a:solidFill>
                  <a:srgbClr val="000000"/>
                </a:solidFill>
                <a:effectLst/>
                <a:latin typeface="Segoe UI Web (West European)"/>
              </a:rPr>
              <a:t>FUS has regular check-ins with the Union's doctoral student section. </a:t>
            </a:r>
          </a:p>
          <a:p>
            <a:pPr>
              <a:buClrTx/>
            </a:pPr>
            <a:r>
              <a:rPr lang="en-US" sz="3600" b="0" i="0" dirty="0">
                <a:solidFill>
                  <a:srgbClr val="000000"/>
                </a:solidFill>
                <a:effectLst/>
                <a:latin typeface="Segoe UI Web (West European)"/>
              </a:rPr>
              <a:t>Research lunches in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egoe UI Web (West European)"/>
              </a:rPr>
              <a:t>Mässen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egoe UI Web (West European)"/>
              </a:rPr>
              <a:t>.</a:t>
            </a:r>
            <a:endParaRPr lang="sv-SE" sz="4000" noProof="0" dirty="0"/>
          </a:p>
        </p:txBody>
      </p:sp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628650" y="285614"/>
            <a:ext cx="7886700" cy="1235074"/>
          </a:xfrm>
          <a:solidFill>
            <a:srgbClr val="00465A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noProof="0" dirty="0" err="1">
                <a:solidFill>
                  <a:schemeClr val="bg1"/>
                </a:solidFill>
              </a:rPr>
              <a:t>Since</a:t>
            </a:r>
            <a:r>
              <a:rPr lang="sv-SE" noProof="0" dirty="0">
                <a:solidFill>
                  <a:schemeClr val="bg1"/>
                </a:solidFill>
              </a:rPr>
              <a:t> the last survey</a:t>
            </a:r>
          </a:p>
        </p:txBody>
      </p:sp>
    </p:spTree>
    <p:extLst>
      <p:ext uri="{BB962C8B-B14F-4D97-AF65-F5344CB8AC3E}">
        <p14:creationId xmlns:p14="http://schemas.microsoft.com/office/powerpoint/2010/main" val="19790637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959D0-9C68-5495-5FC0-E4917080F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7FDB8B-3C56-3BC3-236C-C56111AFC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67174"/>
            <a:ext cx="7677150" cy="4399164"/>
          </a:xfrm>
        </p:spPr>
        <p:txBody>
          <a:bodyPr>
            <a:normAutofit/>
          </a:bodyPr>
          <a:lstStyle/>
          <a:p>
            <a:pPr>
              <a:buClrTx/>
            </a:pPr>
            <a:endParaRPr lang="en-US" sz="3200" b="0" i="0" dirty="0">
              <a:solidFill>
                <a:srgbClr val="000000"/>
              </a:solidFill>
              <a:effectLst/>
              <a:latin typeface="Segoe UI Web (West European)"/>
            </a:endParaRPr>
          </a:p>
          <a:p>
            <a:pPr>
              <a:buClrTx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Segoe UI Web (West European)"/>
              </a:rPr>
              <a:t>The Vice-Chancellor's management team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egoe UI Web (West European)"/>
              </a:rPr>
              <a:t>(RLG)</a:t>
            </a:r>
          </a:p>
          <a:p>
            <a:pPr>
              <a:buClrTx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Segoe UI Web (West European)"/>
              </a:rPr>
              <a:t>Research and Education Board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egoe UI Web (West European)"/>
              </a:rPr>
              <a:t>(FoUN)</a:t>
            </a:r>
          </a:p>
          <a:p>
            <a:pPr>
              <a:buClrTx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Segoe UI Web (West European)"/>
              </a:rPr>
              <a:t>The Research Council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egoe UI Web (West European)"/>
              </a:rPr>
              <a:t>(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egoe UI Web (West European)"/>
              </a:rPr>
              <a:t>Forskningsrådet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egoe UI Web (West European)"/>
              </a:rPr>
              <a:t>)</a:t>
            </a: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3217F469-2AF5-6797-C477-22BE78D56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85614"/>
            <a:ext cx="7886700" cy="1235074"/>
          </a:xfrm>
          <a:solidFill>
            <a:srgbClr val="00465A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noProof="0" dirty="0">
                <a:solidFill>
                  <a:schemeClr val="bg1"/>
                </a:solidFill>
              </a:rPr>
              <a:t>Presentation </a:t>
            </a:r>
            <a:r>
              <a:rPr lang="sv-SE" noProof="0" dirty="0" err="1">
                <a:solidFill>
                  <a:schemeClr val="bg1"/>
                </a:solidFill>
              </a:rPr>
              <a:t>of</a:t>
            </a:r>
            <a:r>
              <a:rPr lang="sv-SE" noProof="0" dirty="0">
                <a:solidFill>
                  <a:schemeClr val="bg1"/>
                </a:solidFill>
              </a:rPr>
              <a:t> the survey</a:t>
            </a:r>
          </a:p>
        </p:txBody>
      </p:sp>
    </p:spTree>
    <p:extLst>
      <p:ext uri="{BB962C8B-B14F-4D97-AF65-F5344CB8AC3E}">
        <p14:creationId xmlns:p14="http://schemas.microsoft.com/office/powerpoint/2010/main" val="29241386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8649" y="698828"/>
            <a:ext cx="8176684" cy="1028371"/>
          </a:xfrm>
          <a:solidFill>
            <a:srgbClr val="00465A"/>
          </a:solidFill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noProof="0" dirty="0">
                <a:solidFill>
                  <a:schemeClr val="bg1"/>
                </a:solidFill>
              </a:rPr>
              <a:t>The report will soon be available on </a:t>
            </a:r>
            <a:r>
              <a:rPr lang="en-US" noProof="0" dirty="0" err="1">
                <a:solidFill>
                  <a:schemeClr val="bg1"/>
                </a:solidFill>
              </a:rPr>
              <a:t>MittFHS</a:t>
            </a:r>
            <a:endParaRPr lang="sv-SE" noProof="0" dirty="0">
              <a:solidFill>
                <a:schemeClr val="bg1"/>
              </a:solidFill>
            </a:endParaRPr>
          </a:p>
        </p:txBody>
      </p:sp>
      <p:sp>
        <p:nvSpPr>
          <p:cNvPr id="5" name="AutoShape 2" descr="Bildresultat för bild ordförandeklubb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noProof="0" dirty="0"/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EB9B45F9-1AA8-C2F1-EF57-58BFEA48F0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28649" y="1895963"/>
            <a:ext cx="6043427" cy="4153145"/>
          </a:xfrm>
        </p:spPr>
      </p:pic>
    </p:spTree>
    <p:extLst>
      <p:ext uri="{BB962C8B-B14F-4D97-AF65-F5344CB8AC3E}">
        <p14:creationId xmlns:p14="http://schemas.microsoft.com/office/powerpoint/2010/main" val="1844205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887414"/>
            <a:ext cx="7677150" cy="359898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v-SE" sz="2400" noProof="0" dirty="0"/>
          </a:p>
          <a:p>
            <a:pPr marL="0" indent="0">
              <a:buNone/>
            </a:pPr>
            <a:endParaRPr lang="sv-SE" sz="2400" noProof="0" dirty="0"/>
          </a:p>
          <a:p>
            <a:pPr marL="0" indent="0">
              <a:buNone/>
            </a:pPr>
            <a:endParaRPr lang="sv-SE" sz="2400" noProof="0" dirty="0"/>
          </a:p>
        </p:txBody>
      </p:sp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85987"/>
          </a:xfrm>
          <a:solidFill>
            <a:srgbClr val="00465A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v-SE" noProof="0" dirty="0" err="1">
                <a:solidFill>
                  <a:schemeClr val="bg1"/>
                </a:solidFill>
              </a:rPr>
              <a:t>Qualifying</a:t>
            </a:r>
            <a:r>
              <a:rPr lang="sv-SE" noProof="0" dirty="0">
                <a:solidFill>
                  <a:schemeClr val="bg1"/>
                </a:solidFill>
              </a:rPr>
              <a:t> </a:t>
            </a:r>
            <a:r>
              <a:rPr lang="sv-SE" noProof="0" dirty="0" err="1">
                <a:solidFill>
                  <a:schemeClr val="bg1"/>
                </a:solidFill>
              </a:rPr>
              <a:t>education</a:t>
            </a:r>
            <a:endParaRPr lang="sv-SE" noProof="0" dirty="0">
              <a:solidFill>
                <a:schemeClr val="bg1"/>
              </a:solidFill>
            </a:endParaRPr>
          </a:p>
        </p:txBody>
      </p:sp>
      <p:sp>
        <p:nvSpPr>
          <p:cNvPr id="5" name="textruta 4"/>
          <p:cNvSpPr txBox="1"/>
          <p:nvPr/>
        </p:nvSpPr>
        <p:spPr>
          <a:xfrm>
            <a:off x="1215887" y="2179351"/>
            <a:ext cx="6725478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noProof="0" dirty="0">
                <a:latin typeface="Candara" panose="020E0502030303020204" pitchFamily="34" charset="0"/>
              </a:rPr>
              <a:t>30% studied fully or mostly at FHS </a:t>
            </a:r>
            <a:r>
              <a:rPr lang="en-US" sz="3000" noProof="0" dirty="0">
                <a:latin typeface="Candara" panose="020E0502030303020204" pitchFamily="34" charset="0"/>
              </a:rPr>
              <a:t>(35%).</a:t>
            </a:r>
          </a:p>
          <a:p>
            <a:endParaRPr lang="en-US" sz="3000" noProof="0" dirty="0">
              <a:latin typeface="Candara" panose="020E0502030303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noProof="0" dirty="0">
                <a:latin typeface="Candara" panose="020E0502030303020204" pitchFamily="34" charset="0"/>
              </a:rPr>
              <a:t>70% studied fully or mostly at another university </a:t>
            </a:r>
            <a:r>
              <a:rPr lang="en-US" sz="3000" noProof="0" dirty="0">
                <a:latin typeface="Candara" panose="020E0502030303020204" pitchFamily="34" charset="0"/>
              </a:rPr>
              <a:t>(66%).</a:t>
            </a:r>
            <a:endParaRPr lang="sv-SE" sz="3000" noProof="0" dirty="0">
              <a:latin typeface="Candara" panose="020E0502030303020204" pitchFamily="34" charset="0"/>
            </a:endParaRP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92A02F60-19A2-077D-782E-4064D8DB1CDD}"/>
              </a:ext>
            </a:extLst>
          </p:cNvPr>
          <p:cNvSpPr txBox="1"/>
          <p:nvPr/>
        </p:nvSpPr>
        <p:spPr>
          <a:xfrm>
            <a:off x="628650" y="6113977"/>
            <a:ext cx="3836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rgbClr val="000000"/>
                </a:solidFill>
                <a:effectLst/>
                <a:latin typeface="Segoe UI Web (West European)"/>
              </a:rPr>
              <a:t>In brackets = results from 2022</a:t>
            </a:r>
            <a:endParaRPr lang="sv-SE" sz="1400" noProof="0" dirty="0"/>
          </a:p>
        </p:txBody>
      </p:sp>
    </p:spTree>
    <p:extLst>
      <p:ext uri="{BB962C8B-B14F-4D97-AF65-F5344CB8AC3E}">
        <p14:creationId xmlns:p14="http://schemas.microsoft.com/office/powerpoint/2010/main" val="3986733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887414"/>
            <a:ext cx="7677150" cy="479474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v-SE" sz="2400" noProof="0" dirty="0"/>
          </a:p>
          <a:p>
            <a:pPr>
              <a:buClrTx/>
            </a:pPr>
            <a:r>
              <a:rPr lang="en-US" sz="4000" noProof="0" dirty="0"/>
              <a:t>13 Women 43% </a:t>
            </a:r>
            <a:r>
              <a:rPr lang="en-US" sz="3000" noProof="0" dirty="0"/>
              <a:t>(6 Women 23%)</a:t>
            </a:r>
          </a:p>
          <a:p>
            <a:pPr>
              <a:buClrTx/>
            </a:pPr>
            <a:r>
              <a:rPr lang="en-US" sz="4000" noProof="0" dirty="0"/>
              <a:t>14 Men 47% </a:t>
            </a:r>
            <a:r>
              <a:rPr lang="en-US" sz="3000" noProof="0" dirty="0"/>
              <a:t>(20 Men 77%)</a:t>
            </a:r>
          </a:p>
          <a:p>
            <a:pPr>
              <a:buClrTx/>
            </a:pPr>
            <a:r>
              <a:rPr lang="en-US" sz="4000" noProof="0" dirty="0"/>
              <a:t>Prefer not to answer 10% </a:t>
            </a:r>
            <a:r>
              <a:rPr lang="en-US" sz="3000" noProof="0" dirty="0"/>
              <a:t>(not asked)</a:t>
            </a:r>
            <a:endParaRPr lang="sv-SE" sz="3000" noProof="0" dirty="0"/>
          </a:p>
        </p:txBody>
      </p:sp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85987"/>
          </a:xfrm>
          <a:solidFill>
            <a:srgbClr val="00465A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v-SE" noProof="0" dirty="0">
                <a:solidFill>
                  <a:schemeClr val="bg1"/>
                </a:solidFill>
              </a:rPr>
              <a:t>Gender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D34BAB2E-0F2C-F775-3727-CC8471CEDB61}"/>
              </a:ext>
            </a:extLst>
          </p:cNvPr>
          <p:cNvSpPr txBox="1"/>
          <p:nvPr/>
        </p:nvSpPr>
        <p:spPr>
          <a:xfrm>
            <a:off x="628650" y="6113977"/>
            <a:ext cx="3836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rgbClr val="000000"/>
                </a:solidFill>
                <a:effectLst/>
                <a:latin typeface="Segoe UI Web (West European)"/>
              </a:rPr>
              <a:t>In brackets = results from 2022</a:t>
            </a:r>
            <a:endParaRPr lang="sv-SE" sz="1400" noProof="0" dirty="0"/>
          </a:p>
        </p:txBody>
      </p:sp>
    </p:spTree>
    <p:extLst>
      <p:ext uri="{BB962C8B-B14F-4D97-AF65-F5344CB8AC3E}">
        <p14:creationId xmlns:p14="http://schemas.microsoft.com/office/powerpoint/2010/main" val="3765020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555629-5578-3063-49B5-40686DD76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8A778F-998A-376B-1B6C-88258C144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7447"/>
            <a:ext cx="7677150" cy="5131034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sz="2600" noProof="0" dirty="0"/>
              <a:t>Fewer differences compared to 2022.</a:t>
            </a:r>
          </a:p>
          <a:p>
            <a:pPr marL="0" lvl="0" indent="0">
              <a:buNone/>
            </a:pPr>
            <a:endParaRPr lang="en-US" sz="1000" noProof="0" dirty="0"/>
          </a:p>
          <a:p>
            <a:pPr marL="0" lvl="0" indent="0">
              <a:buNone/>
            </a:pPr>
            <a:r>
              <a:rPr lang="en-US" sz="2600" noProof="0" dirty="0"/>
              <a:t>Men are more likely to state:</a:t>
            </a:r>
          </a:p>
          <a:p>
            <a:pPr>
              <a:buClrTx/>
            </a:pPr>
            <a:r>
              <a:rPr lang="en-US" sz="2600" noProof="0" dirty="0"/>
              <a:t>that they work more than 45 hours per week.</a:t>
            </a:r>
          </a:p>
          <a:p>
            <a:pPr>
              <a:buClrTx/>
            </a:pPr>
            <a:endParaRPr lang="en-US" sz="1000" noProof="0" dirty="0"/>
          </a:p>
          <a:p>
            <a:pPr marL="0" lvl="0" indent="0">
              <a:buClrTx/>
              <a:buNone/>
            </a:pPr>
            <a:r>
              <a:rPr lang="en-US" sz="2600" noProof="0" dirty="0"/>
              <a:t>Women are more likely to state that they:</a:t>
            </a:r>
          </a:p>
          <a:p>
            <a:pPr>
              <a:buClrTx/>
            </a:pPr>
            <a:r>
              <a:rPr lang="en-US" sz="2600" noProof="0" dirty="0"/>
              <a:t>Experiencing greater concern about unemployment.</a:t>
            </a:r>
          </a:p>
          <a:p>
            <a:pPr>
              <a:buClrTx/>
            </a:pPr>
            <a:r>
              <a:rPr lang="en-US" sz="2600" noProof="0" dirty="0"/>
              <a:t>I more often feel that the acceptance of parental leave is lower.</a:t>
            </a:r>
          </a:p>
          <a:p>
            <a:pPr marL="0" indent="0">
              <a:buNone/>
            </a:pPr>
            <a:endParaRPr lang="en-US" sz="1000" noProof="0" dirty="0"/>
          </a:p>
          <a:p>
            <a:pPr marL="0" lvl="0" indent="0">
              <a:buNone/>
            </a:pPr>
            <a:r>
              <a:rPr lang="en-US" sz="2600" noProof="0" dirty="0"/>
              <a:t>A total of 70% (both women and men) state that they work more than 40 hours per week.</a:t>
            </a:r>
            <a:endParaRPr lang="sv-SE" sz="2600" noProof="0" dirty="0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6E383E63-6DC2-EAE5-11AD-1AD9CD1B7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6535"/>
          </a:xfrm>
          <a:solidFill>
            <a:srgbClr val="00465A"/>
          </a:solidFill>
          <a:ln>
            <a:noFill/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br>
              <a:rPr lang="sv-SE" noProof="0" dirty="0">
                <a:solidFill>
                  <a:schemeClr val="bg1"/>
                </a:solidFill>
              </a:rPr>
            </a:br>
            <a:r>
              <a:rPr lang="en-US" sz="3600" noProof="0" dirty="0">
                <a:solidFill>
                  <a:schemeClr val="bg1"/>
                </a:solidFill>
              </a:rPr>
              <a:t>Differences in responses between women and men</a:t>
            </a:r>
            <a:br>
              <a:rPr lang="sv-SE" noProof="0" dirty="0">
                <a:solidFill>
                  <a:schemeClr val="bg1"/>
                </a:solidFill>
              </a:rPr>
            </a:br>
            <a:endParaRPr lang="sv-SE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648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628650" y="333228"/>
            <a:ext cx="7886700" cy="1016413"/>
          </a:xfrm>
          <a:solidFill>
            <a:srgbClr val="00465A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noProof="0" dirty="0">
                <a:solidFill>
                  <a:schemeClr val="bg1"/>
                </a:solidFill>
              </a:rPr>
              <a:t>How do you feel about the requirements of doctoral education?</a:t>
            </a:r>
            <a:endParaRPr lang="sv-SE" sz="3200" noProof="0" dirty="0">
              <a:solidFill>
                <a:schemeClr val="bg1"/>
              </a:solidFill>
            </a:endParaRPr>
          </a:p>
        </p:txBody>
      </p:sp>
      <p:grpSp>
        <p:nvGrpSpPr>
          <p:cNvPr id="10" name="Grupp 9">
            <a:extLst>
              <a:ext uri="{FF2B5EF4-FFF2-40B4-BE49-F238E27FC236}">
                <a16:creationId xmlns:a16="http://schemas.microsoft.com/office/drawing/2014/main" id="{7AF307D8-9210-BA74-D4CD-CAB2C371B1B4}"/>
              </a:ext>
            </a:extLst>
          </p:cNvPr>
          <p:cNvGrpSpPr/>
          <p:nvPr/>
        </p:nvGrpSpPr>
        <p:grpSpPr>
          <a:xfrm>
            <a:off x="903394" y="2039138"/>
            <a:ext cx="7942895" cy="4201682"/>
            <a:chOff x="903394" y="2039138"/>
            <a:chExt cx="7942895" cy="4201682"/>
          </a:xfrm>
        </p:grpSpPr>
        <p:sp>
          <p:nvSpPr>
            <p:cNvPr id="3" name="textruta 2">
              <a:extLst>
                <a:ext uri="{FF2B5EF4-FFF2-40B4-BE49-F238E27FC236}">
                  <a16:creationId xmlns:a16="http://schemas.microsoft.com/office/drawing/2014/main" id="{8561241D-2931-59BF-C787-3B4ECF4C42A7}"/>
                </a:ext>
              </a:extLst>
            </p:cNvPr>
            <p:cNvSpPr txBox="1"/>
            <p:nvPr/>
          </p:nvSpPr>
          <p:spPr>
            <a:xfrm>
              <a:off x="5656049" y="2254044"/>
              <a:ext cx="3190240" cy="35086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dirty="0"/>
                <a:t>Too low</a:t>
              </a:r>
            </a:p>
            <a:p>
              <a:endParaRPr lang="en-GB" sz="1400" dirty="0"/>
            </a:p>
            <a:p>
              <a:endParaRPr lang="en-GB" dirty="0"/>
            </a:p>
            <a:p>
              <a:r>
                <a:rPr lang="en-GB" dirty="0"/>
                <a:t>Slightly too low</a:t>
              </a:r>
            </a:p>
            <a:p>
              <a:endParaRPr lang="en-GB" sz="1400" dirty="0"/>
            </a:p>
            <a:p>
              <a:endParaRPr lang="en-GB" dirty="0"/>
            </a:p>
            <a:p>
              <a:r>
                <a:rPr lang="en-GB" dirty="0"/>
                <a:t>Neither too low nor too high</a:t>
              </a:r>
            </a:p>
            <a:p>
              <a:endParaRPr lang="en-GB" sz="1400" dirty="0"/>
            </a:p>
            <a:p>
              <a:endParaRPr lang="en-GB" dirty="0"/>
            </a:p>
            <a:p>
              <a:r>
                <a:rPr lang="en-GB" dirty="0"/>
                <a:t>Too high</a:t>
              </a:r>
            </a:p>
            <a:p>
              <a:endParaRPr lang="en-GB" sz="1400" dirty="0"/>
            </a:p>
            <a:p>
              <a:endParaRPr lang="en-GB" dirty="0"/>
            </a:p>
            <a:p>
              <a:r>
                <a:rPr lang="en-GB" dirty="0"/>
                <a:t>Far too high</a:t>
              </a:r>
            </a:p>
          </p:txBody>
        </p:sp>
        <p:pic>
          <p:nvPicPr>
            <p:cNvPr id="9" name="Bildobjekt 8">
              <a:extLst>
                <a:ext uri="{FF2B5EF4-FFF2-40B4-BE49-F238E27FC236}">
                  <a16:creationId xmlns:a16="http://schemas.microsoft.com/office/drawing/2014/main" id="{18467538-7D6E-DB6D-9B23-DE55ECCAC9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03394" y="2039138"/>
              <a:ext cx="4571999" cy="420168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93773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A288C6-84CC-EB20-E1E0-929B00E361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EC4CEF6-4BB7-87D6-7D5B-6EC5CF96F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673595"/>
            <a:ext cx="8269166" cy="4819279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3000" b="0" i="0" dirty="0">
                <a:solidFill>
                  <a:srgbClr val="000000"/>
                </a:solidFill>
                <a:effectLst/>
                <a:latin typeface="Segoe UI Web (West European)"/>
              </a:rPr>
              <a:t>The doctoral students state about the supervisors that they to a high or very high extent: </a:t>
            </a:r>
          </a:p>
          <a:p>
            <a:pPr lvl="0">
              <a:buClrTx/>
            </a:pPr>
            <a:r>
              <a:rPr lang="en-US" sz="3000" b="0" i="0" dirty="0">
                <a:solidFill>
                  <a:srgbClr val="000000"/>
                </a:solidFill>
                <a:effectLst/>
                <a:latin typeface="Segoe UI Web (West European)"/>
              </a:rPr>
              <a:t>93% have shown interest in the doctoral studies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egoe UI Web (West European)"/>
              </a:rPr>
              <a:t>(96%). </a:t>
            </a:r>
          </a:p>
          <a:p>
            <a:pPr lvl="0">
              <a:buClrTx/>
            </a:pPr>
            <a:r>
              <a:rPr lang="en-US" sz="3000" b="0" i="0" dirty="0">
                <a:solidFill>
                  <a:srgbClr val="000000"/>
                </a:solidFill>
                <a:effectLst/>
                <a:latin typeface="Segoe UI Web (West European)"/>
              </a:rPr>
              <a:t>83% have given constructive criticism of the research work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egoe UI Web (West European)"/>
              </a:rPr>
              <a:t>(92%). </a:t>
            </a:r>
          </a:p>
          <a:p>
            <a:pPr lvl="0">
              <a:buClrTx/>
            </a:pPr>
            <a:r>
              <a:rPr lang="en-US" sz="3000" b="0" i="0" dirty="0">
                <a:solidFill>
                  <a:srgbClr val="000000"/>
                </a:solidFill>
                <a:effectLst/>
                <a:latin typeface="Segoe UI Web (West European)"/>
              </a:rPr>
              <a:t>63% have discussed method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egoe UI Web (West European)"/>
              </a:rPr>
              <a:t>(76%), 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egoe UI Web (West European)"/>
              </a:rPr>
              <a:t>47% theory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egoe UI Web (West European)"/>
              </a:rPr>
              <a:t>(69%) 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egoe UI Web (West European)"/>
              </a:rPr>
              <a:t>and 50% choice of literature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egoe UI Web (West European)"/>
              </a:rPr>
              <a:t>(65%).</a:t>
            </a:r>
            <a:endParaRPr lang="sv-SE" sz="2400" dirty="0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47D0C39C-D142-81A2-5C4D-7648F2D41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16413"/>
          </a:xfrm>
          <a:solidFill>
            <a:srgbClr val="00465A"/>
          </a:solidFill>
          <a:ln>
            <a:noFill/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br>
              <a:rPr lang="sv-SE" noProof="0" dirty="0">
                <a:solidFill>
                  <a:schemeClr val="bg1"/>
                </a:solidFill>
              </a:rPr>
            </a:br>
            <a:r>
              <a:rPr lang="sv-SE" noProof="0" dirty="0">
                <a:solidFill>
                  <a:schemeClr val="bg1"/>
                </a:solidFill>
              </a:rPr>
              <a:t>Supervision</a:t>
            </a:r>
            <a:br>
              <a:rPr lang="sv-SE" noProof="0" dirty="0">
                <a:solidFill>
                  <a:schemeClr val="bg1"/>
                </a:solidFill>
              </a:rPr>
            </a:br>
            <a:endParaRPr lang="sv-SE" noProof="0" dirty="0">
              <a:solidFill>
                <a:schemeClr val="bg1"/>
              </a:solidFill>
            </a:endParaRP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5AF18EAD-0D7F-F42B-330C-3E1EB637A37B}"/>
              </a:ext>
            </a:extLst>
          </p:cNvPr>
          <p:cNvSpPr txBox="1"/>
          <p:nvPr/>
        </p:nvSpPr>
        <p:spPr>
          <a:xfrm>
            <a:off x="628650" y="6113977"/>
            <a:ext cx="3836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rgbClr val="000000"/>
                </a:solidFill>
                <a:effectLst/>
                <a:latin typeface="Segoe UI Web (West European)"/>
              </a:rPr>
              <a:t>In brackets = results from 2022</a:t>
            </a:r>
            <a:endParaRPr lang="sv-SE" sz="1400" noProof="0" dirty="0"/>
          </a:p>
        </p:txBody>
      </p:sp>
    </p:spTree>
    <p:extLst>
      <p:ext uri="{BB962C8B-B14F-4D97-AF65-F5344CB8AC3E}">
        <p14:creationId xmlns:p14="http://schemas.microsoft.com/office/powerpoint/2010/main" val="2145712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A6E80-A000-FFA0-902C-346D2F697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396DEE3-F805-EC05-F740-221C5D115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673595"/>
            <a:ext cx="8269166" cy="48192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The doctoral students state about the supervisors that they to a high or very high extent:</a:t>
            </a:r>
          </a:p>
          <a:p>
            <a:pPr>
              <a:buClrTx/>
            </a:pPr>
            <a:r>
              <a:rPr lang="en-US" sz="3200" dirty="0"/>
              <a:t>50% have discussed future plans </a:t>
            </a:r>
            <a:r>
              <a:rPr lang="en-US" sz="2400" dirty="0"/>
              <a:t>(50%).</a:t>
            </a:r>
          </a:p>
          <a:p>
            <a:pPr>
              <a:buClrTx/>
            </a:pPr>
            <a:r>
              <a:rPr lang="en-US" sz="3200" dirty="0"/>
              <a:t>7% Have been in a situation of dependence in relation to supervisors who have felt troublesome </a:t>
            </a:r>
            <a:r>
              <a:rPr lang="en-US" sz="2400" dirty="0"/>
              <a:t>(4%).</a:t>
            </a:r>
          </a:p>
          <a:p>
            <a:pPr>
              <a:buClrTx/>
            </a:pPr>
            <a:r>
              <a:rPr lang="en-US" sz="3200" dirty="0"/>
              <a:t>16% Experienced shortcomings in supervision that have been an obstacle to research work </a:t>
            </a:r>
            <a:r>
              <a:rPr lang="en-US" sz="2400" dirty="0"/>
              <a:t>(4%).</a:t>
            </a:r>
            <a:endParaRPr lang="sv-SE" sz="2400" noProof="0" dirty="0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B52D4332-31CE-243D-2418-4CD95FC2B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16413"/>
          </a:xfrm>
          <a:solidFill>
            <a:srgbClr val="00465A"/>
          </a:solidFill>
          <a:ln>
            <a:noFill/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br>
              <a:rPr lang="sv-SE" noProof="0" dirty="0">
                <a:solidFill>
                  <a:schemeClr val="bg1"/>
                </a:solidFill>
              </a:rPr>
            </a:br>
            <a:r>
              <a:rPr lang="sv-SE" noProof="0" dirty="0">
                <a:solidFill>
                  <a:schemeClr val="bg1"/>
                </a:solidFill>
              </a:rPr>
              <a:t>Supervision </a:t>
            </a:r>
            <a:r>
              <a:rPr lang="sv-SE" sz="3100" noProof="0" dirty="0">
                <a:solidFill>
                  <a:schemeClr val="bg1"/>
                </a:solidFill>
              </a:rPr>
              <a:t>(</a:t>
            </a:r>
            <a:r>
              <a:rPr lang="sv-SE" sz="3100" noProof="0" dirty="0" err="1">
                <a:solidFill>
                  <a:schemeClr val="bg1"/>
                </a:solidFill>
              </a:rPr>
              <a:t>continued</a:t>
            </a:r>
            <a:r>
              <a:rPr lang="sv-SE" sz="3100" noProof="0" dirty="0">
                <a:solidFill>
                  <a:schemeClr val="bg1"/>
                </a:solidFill>
              </a:rPr>
              <a:t>)</a:t>
            </a:r>
            <a:br>
              <a:rPr lang="sv-SE" noProof="0" dirty="0">
                <a:solidFill>
                  <a:schemeClr val="bg1"/>
                </a:solidFill>
              </a:rPr>
            </a:br>
            <a:endParaRPr lang="sv-SE" noProof="0" dirty="0">
              <a:solidFill>
                <a:schemeClr val="bg1"/>
              </a:solidFill>
            </a:endParaRP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ADA2AF7B-913C-D632-68F9-D68C5CD0DD6F}"/>
              </a:ext>
            </a:extLst>
          </p:cNvPr>
          <p:cNvSpPr txBox="1"/>
          <p:nvPr/>
        </p:nvSpPr>
        <p:spPr>
          <a:xfrm>
            <a:off x="628650" y="6113977"/>
            <a:ext cx="3836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rgbClr val="000000"/>
                </a:solidFill>
                <a:effectLst/>
                <a:latin typeface="Segoe UI Web (West European)"/>
              </a:rPr>
              <a:t>In brackets = results from 2022</a:t>
            </a:r>
            <a:endParaRPr lang="sv-SE" sz="1400" noProof="0" dirty="0"/>
          </a:p>
        </p:txBody>
      </p:sp>
    </p:spTree>
    <p:extLst>
      <p:ext uri="{BB962C8B-B14F-4D97-AF65-F5344CB8AC3E}">
        <p14:creationId xmlns:p14="http://schemas.microsoft.com/office/powerpoint/2010/main" val="1730294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E0315-642E-F619-61F1-6C090550E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18DFCEF-1E90-419C-B01B-533E007FC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906" y="1568086"/>
            <a:ext cx="8398119" cy="481731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900" noProof="0" dirty="0"/>
              <a:t>The doctoral students state to a high or very high extent: </a:t>
            </a:r>
          </a:p>
          <a:p>
            <a:pPr>
              <a:buClrTx/>
            </a:pPr>
            <a:r>
              <a:rPr lang="en-US" sz="2900" noProof="0" dirty="0"/>
              <a:t>69% The quality of the courses is consistently good </a:t>
            </a:r>
            <a:r>
              <a:rPr lang="en-US" sz="2200" noProof="0" dirty="0"/>
              <a:t>(77%).</a:t>
            </a:r>
          </a:p>
          <a:p>
            <a:pPr>
              <a:buClrTx/>
            </a:pPr>
            <a:r>
              <a:rPr lang="en-US" sz="2900" noProof="0" dirty="0"/>
              <a:t>41% The courses are relevant to the thesis work </a:t>
            </a:r>
            <a:r>
              <a:rPr lang="en-US" sz="2200" noProof="0" dirty="0"/>
              <a:t>(65%).</a:t>
            </a:r>
          </a:p>
          <a:p>
            <a:pPr>
              <a:buClrTx/>
            </a:pPr>
            <a:r>
              <a:rPr lang="en-US" sz="2900" noProof="0" dirty="0"/>
              <a:t>34% The course offerings correspond to wishes and needs </a:t>
            </a:r>
            <a:r>
              <a:rPr lang="en-US" sz="2200" noProof="0" dirty="0"/>
              <a:t>(50%).</a:t>
            </a:r>
          </a:p>
          <a:p>
            <a:pPr>
              <a:buClrTx/>
            </a:pPr>
            <a:r>
              <a:rPr lang="en-US" sz="2900" noProof="0" dirty="0"/>
              <a:t>The courses have dealt with research ethics 62% </a:t>
            </a:r>
            <a:r>
              <a:rPr lang="en-US" sz="2200" noProof="0" dirty="0"/>
              <a:t>(58%) </a:t>
            </a:r>
            <a:r>
              <a:rPr lang="en-US" sz="2900" noProof="0" dirty="0"/>
              <a:t>and philosophy of science 66% </a:t>
            </a:r>
            <a:r>
              <a:rPr lang="en-US" sz="2200" noProof="0" dirty="0"/>
              <a:t>(65%).</a:t>
            </a:r>
            <a:endParaRPr lang="sv-SE" sz="2200" noProof="0" dirty="0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CCD2A632-EF03-E603-4EF1-C5C5C7C4E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16413"/>
          </a:xfrm>
          <a:solidFill>
            <a:srgbClr val="00465A"/>
          </a:solidFill>
          <a:ln>
            <a:noFill/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br>
              <a:rPr lang="sv-SE" noProof="0" dirty="0">
                <a:solidFill>
                  <a:schemeClr val="bg1"/>
                </a:solidFill>
              </a:rPr>
            </a:br>
            <a:r>
              <a:rPr lang="sv-SE" noProof="0" dirty="0">
                <a:solidFill>
                  <a:schemeClr val="bg1"/>
                </a:solidFill>
              </a:rPr>
              <a:t>Courses</a:t>
            </a:r>
            <a:br>
              <a:rPr lang="sv-SE" noProof="0" dirty="0">
                <a:solidFill>
                  <a:schemeClr val="bg1"/>
                </a:solidFill>
              </a:rPr>
            </a:br>
            <a:endParaRPr lang="sv-SE" noProof="0" dirty="0">
              <a:solidFill>
                <a:schemeClr val="bg1"/>
              </a:solidFill>
            </a:endParaRP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FA2C385C-2165-9E1F-7368-F06850696A7C}"/>
              </a:ext>
            </a:extLst>
          </p:cNvPr>
          <p:cNvSpPr txBox="1"/>
          <p:nvPr/>
        </p:nvSpPr>
        <p:spPr>
          <a:xfrm>
            <a:off x="628650" y="6113977"/>
            <a:ext cx="3836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rgbClr val="000000"/>
                </a:solidFill>
                <a:effectLst/>
                <a:latin typeface="Segoe UI Web (West European)"/>
              </a:rPr>
              <a:t>In brackets = results from 2022</a:t>
            </a:r>
            <a:endParaRPr lang="sv-SE" sz="1400" noProof="0" dirty="0"/>
          </a:p>
        </p:txBody>
      </p:sp>
    </p:spTree>
    <p:extLst>
      <p:ext uri="{BB962C8B-B14F-4D97-AF65-F5344CB8AC3E}">
        <p14:creationId xmlns:p14="http://schemas.microsoft.com/office/powerpoint/2010/main" val="3506046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2ec6d502-3fa5-48b7-84da-dc5b378a28f1}" enabled="1" method="Standard" siteId="{bb218a9a-130d-42b3-8ea2-07fcd372a069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8888</TotalTime>
  <Words>1066</Words>
  <Application>Microsoft Office PowerPoint</Application>
  <PresentationFormat>Bildspel på skärmen (4:3)</PresentationFormat>
  <Paragraphs>138</Paragraphs>
  <Slides>22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22</vt:i4>
      </vt:variant>
    </vt:vector>
  </HeadingPairs>
  <TitlesOfParts>
    <vt:vector size="27" baseType="lpstr">
      <vt:lpstr>Arial</vt:lpstr>
      <vt:lpstr>Calibri</vt:lpstr>
      <vt:lpstr>Candara</vt:lpstr>
      <vt:lpstr>Segoe UI Web (West European)</vt:lpstr>
      <vt:lpstr>Office-tema</vt:lpstr>
      <vt:lpstr>PhD survey 2024</vt:lpstr>
      <vt:lpstr>Selection</vt:lpstr>
      <vt:lpstr>Qualifying education</vt:lpstr>
      <vt:lpstr>Gender</vt:lpstr>
      <vt:lpstr> Differences in responses between women and men </vt:lpstr>
      <vt:lpstr>How do you feel about the requirements of doctoral education?</vt:lpstr>
      <vt:lpstr> Supervision </vt:lpstr>
      <vt:lpstr> Supervision (continued) </vt:lpstr>
      <vt:lpstr> Courses </vt:lpstr>
      <vt:lpstr>Research Environment</vt:lpstr>
      <vt:lpstr>Environment (continued)</vt:lpstr>
      <vt:lpstr>Environment (continued)</vt:lpstr>
      <vt:lpstr>Discrimination</vt:lpstr>
      <vt:lpstr> Discrimination by…</vt:lpstr>
      <vt:lpstr>Importance of SEDU</vt:lpstr>
      <vt:lpstr>Future</vt:lpstr>
      <vt:lpstr>Finally…</vt:lpstr>
      <vt:lpstr>In conclusion...</vt:lpstr>
      <vt:lpstr>Some reflections...</vt:lpstr>
      <vt:lpstr>Since the last survey</vt:lpstr>
      <vt:lpstr>Presentation of the survey</vt:lpstr>
      <vt:lpstr>The report will soon be available on MittFHS</vt:lpstr>
    </vt:vector>
  </TitlesOfParts>
  <Company>Försvarshögskolan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Försvarshögskolan</dc:title>
  <dc:creator>Magnusson Camilla</dc:creator>
  <cp:lastModifiedBy>Mattsson Birgitta</cp:lastModifiedBy>
  <cp:revision>563</cp:revision>
  <cp:lastPrinted>2025-02-04T11:45:10Z</cp:lastPrinted>
  <dcterms:created xsi:type="dcterms:W3CDTF">2017-11-01T12:32:32Z</dcterms:created>
  <dcterms:modified xsi:type="dcterms:W3CDTF">2025-02-05T07:41:19Z</dcterms:modified>
</cp:coreProperties>
</file>